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72"/>
  </p:notesMasterIdLst>
  <p:handoutMasterIdLst>
    <p:handoutMasterId r:id="rId73"/>
  </p:handoutMasterIdLst>
  <p:sldIdLst>
    <p:sldId id="256" r:id="rId2"/>
    <p:sldId id="392" r:id="rId3"/>
    <p:sldId id="257" r:id="rId4"/>
    <p:sldId id="259" r:id="rId5"/>
    <p:sldId id="312" r:id="rId6"/>
    <p:sldId id="332" r:id="rId7"/>
    <p:sldId id="330" r:id="rId8"/>
    <p:sldId id="329" r:id="rId9"/>
    <p:sldId id="333" r:id="rId10"/>
    <p:sldId id="334" r:id="rId11"/>
    <p:sldId id="335" r:id="rId12"/>
    <p:sldId id="336" r:id="rId13"/>
    <p:sldId id="338" r:id="rId14"/>
    <p:sldId id="339" r:id="rId15"/>
    <p:sldId id="340" r:id="rId16"/>
    <p:sldId id="341" r:id="rId17"/>
    <p:sldId id="342" r:id="rId18"/>
    <p:sldId id="343" r:id="rId19"/>
    <p:sldId id="260" r:id="rId20"/>
    <p:sldId id="346" r:id="rId21"/>
    <p:sldId id="361" r:id="rId22"/>
    <p:sldId id="344" r:id="rId23"/>
    <p:sldId id="358" r:id="rId24"/>
    <p:sldId id="345" r:id="rId25"/>
    <p:sldId id="347" r:id="rId26"/>
    <p:sldId id="348" r:id="rId27"/>
    <p:sldId id="359" r:id="rId28"/>
    <p:sldId id="360" r:id="rId29"/>
    <p:sldId id="362" r:id="rId30"/>
    <p:sldId id="363" r:id="rId31"/>
    <p:sldId id="364" r:id="rId32"/>
    <p:sldId id="365" r:id="rId33"/>
    <p:sldId id="366" r:id="rId34"/>
    <p:sldId id="367" r:id="rId35"/>
    <p:sldId id="368" r:id="rId36"/>
    <p:sldId id="369" r:id="rId37"/>
    <p:sldId id="374" r:id="rId38"/>
    <p:sldId id="373" r:id="rId39"/>
    <p:sldId id="370" r:id="rId40"/>
    <p:sldId id="372" r:id="rId41"/>
    <p:sldId id="375" r:id="rId42"/>
    <p:sldId id="371" r:id="rId43"/>
    <p:sldId id="376" r:id="rId44"/>
    <p:sldId id="377" r:id="rId45"/>
    <p:sldId id="378" r:id="rId46"/>
    <p:sldId id="379" r:id="rId47"/>
    <p:sldId id="380" r:id="rId48"/>
    <p:sldId id="381" r:id="rId49"/>
    <p:sldId id="382" r:id="rId50"/>
    <p:sldId id="383" r:id="rId51"/>
    <p:sldId id="384" r:id="rId52"/>
    <p:sldId id="385" r:id="rId53"/>
    <p:sldId id="396" r:id="rId54"/>
    <p:sldId id="397" r:id="rId55"/>
    <p:sldId id="398" r:id="rId56"/>
    <p:sldId id="389" r:id="rId57"/>
    <p:sldId id="399" r:id="rId58"/>
    <p:sldId id="400" r:id="rId59"/>
    <p:sldId id="388" r:id="rId60"/>
    <p:sldId id="394" r:id="rId61"/>
    <p:sldId id="395" r:id="rId62"/>
    <p:sldId id="387" r:id="rId63"/>
    <p:sldId id="393" r:id="rId64"/>
    <p:sldId id="386" r:id="rId65"/>
    <p:sldId id="390" r:id="rId66"/>
    <p:sldId id="391" r:id="rId67"/>
    <p:sldId id="315" r:id="rId68"/>
    <p:sldId id="316" r:id="rId69"/>
    <p:sldId id="317" r:id="rId70"/>
    <p:sldId id="318" r:id="rId7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61"/>
    <p:restoredTop sz="94712"/>
  </p:normalViewPr>
  <p:slideViewPr>
    <p:cSldViewPr snapToGrid="0" snapToObjects="1">
      <p:cViewPr varScale="1">
        <p:scale>
          <a:sx n="128" d="100"/>
          <a:sy n="128" d="100"/>
        </p:scale>
        <p:origin x="7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38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4A0C4A-035D-F849-AE9B-5061782C04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6BA76E-FC66-A749-BF40-8F5682C18F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5F462E-3B3F-2740-A7A5-EF9DCFF426BA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7F341-D1F6-8C43-BB59-3314C52601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01FEB8-2A52-6848-B6F6-79A1BE45AB5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D6220E-69AA-EA4B-9E9A-32F54D48F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51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BE5993-E962-314F-922D-09C00B8018FF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47EE90-AC1F-8749-AF8F-611491F29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39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5749C-D813-A541-AFF6-E0E709C1677A}" type="datetime1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BD9622-EAF0-4B44-878D-F1B5A9E888A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4519" y="4595127"/>
            <a:ext cx="2847481" cy="226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210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2CAE-D587-2B42-A820-7DC5AFD79821}" type="datetime1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D03BE8-5AEE-5242-87F1-DC35DBE3D5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90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C91-870B-F045-83B9-A90AD7B133B4}" type="datetime1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52C7B2-C61D-2642-895F-FDD68D8809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004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11B43-FB2F-BF44-8571-8949917BA74D}" type="datetime1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FD3254-2232-664B-94FC-D1CCFCB3DA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130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8F2BC-0E0D-CB45-BFB8-B1CE361DBACE}" type="datetime1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5FCF10-C620-C348-A3EE-DACBDBE5B3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931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0991-E64A-0A43-B09D-7644253DA61C}" type="datetime1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7631D9-A066-BF46-B5AE-1495DAA8B4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444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9D6CD-6096-D743-83B6-9C21BBF7AA7F}" type="datetime1">
              <a:rPr lang="en-US" smtClean="0"/>
              <a:t>2/15/21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41C591-56CB-584C-B22D-D7930A2A9F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559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DA997-4B2F-9F47-8DFD-B28EFC01BE1F}" type="datetime1">
              <a:rPr lang="en-US" smtClean="0"/>
              <a:t>2/15/21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FED855-EDEB-3046-80C9-3E3CC86074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79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7B195-DDF7-0D4C-AFF9-525BB5227ADC}" type="datetime1">
              <a:rPr lang="en-US" smtClean="0"/>
              <a:t>2/15/21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E4CAD-CD4C-6747-A2A7-935206E4C6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760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4D72D-DC2E-7F4D-B137-3B335F9D8B92}" type="datetime1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661502-5958-A14C-9127-3245450DA6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50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307A9-1BDC-E340-8DF6-54487D3BF7EA}" type="datetime1">
              <a:rPr lang="en-US" smtClean="0"/>
              <a:t>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7D1458-210D-1842-B21E-A21B0C6F56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25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408AA-0BFA-D047-99E2-C9895342493A}" type="datetime1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85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socsysarch/CoreGenTutorial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codedocs.xyz/opensocsysarch/CoreGen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tif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ystemarchitect.tech/index.php/coregenirspec/" TargetMode="External"/><Relationship Id="rId2" Type="http://schemas.openxmlformats.org/officeDocument/2006/relationships/hyperlink" Target="http://www.systemarchitect.tech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opensocsysarch/CoreGenTutorials" TargetMode="External"/><Relationship Id="rId4" Type="http://schemas.openxmlformats.org/officeDocument/2006/relationships/hyperlink" Target="http://www.systemarchitect.tech/index.php/tutorials/" TargetMode="Externa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socsysarch/CoreGen" TargetMode="External"/><Relationship Id="rId2" Type="http://schemas.openxmlformats.org/officeDocument/2006/relationships/hyperlink" Target="https://github.com/opensocsysarch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pensocsysarch/SystemArchitectRelease" TargetMode="External"/><Relationship Id="rId5" Type="http://schemas.openxmlformats.org/officeDocument/2006/relationships/hyperlink" Target="https://github.com/opensocsysarch/CoreGenIRSpec" TargetMode="External"/><Relationship Id="rId4" Type="http://schemas.openxmlformats.org/officeDocument/2006/relationships/hyperlink" Target="https://github.com/opensocsysarch/CoreGenPorta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ystemarchitect.tech/index.php/lists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54512-8184-4D4F-A0DE-518F63218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/>
              <a:t>Design Concepts with System Architect: Level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A96288-658F-8D4F-8616-59E901F11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John Leidel</a:t>
            </a:r>
          </a:p>
          <a:p>
            <a:r>
              <a:rPr lang="en-US" dirty="0"/>
              <a:t>Chief Scientist, Tactical Computing Laboratories</a:t>
            </a:r>
          </a:p>
          <a:p>
            <a:r>
              <a:rPr lang="en-US" dirty="0" err="1"/>
              <a:t>ver</a:t>
            </a:r>
            <a:r>
              <a:rPr lang="en-US" dirty="0"/>
              <a:t> 2020.09.15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8ADF67-0957-D74F-9088-434E514C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8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Execution Options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61706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Execution options require IR input</a:t>
            </a:r>
          </a:p>
          <a:p>
            <a:pPr lvl="1"/>
            <a:r>
              <a:rPr lang="en-US" dirty="0"/>
              <a:t>--</a:t>
            </a:r>
            <a:r>
              <a:rPr lang="en-US" dirty="0" err="1"/>
              <a:t>ir</a:t>
            </a:r>
            <a:r>
              <a:rPr lang="en-US" dirty="0"/>
              <a:t> /path/to/</a:t>
            </a:r>
            <a:r>
              <a:rPr lang="en-US" dirty="0" err="1"/>
              <a:t>IR.yaml</a:t>
            </a:r>
            <a:endParaRPr lang="en-US" dirty="0"/>
          </a:p>
          <a:p>
            <a:r>
              <a:rPr lang="en-US" dirty="0"/>
              <a:t>Four execution options:</a:t>
            </a:r>
          </a:p>
          <a:p>
            <a:pPr lvl="1"/>
            <a:r>
              <a:rPr lang="en-US" dirty="0"/>
              <a:t>--verify : verifies that the </a:t>
            </a:r>
            <a:r>
              <a:rPr lang="en-US" dirty="0" err="1"/>
              <a:t>CoreGen</a:t>
            </a:r>
            <a:r>
              <a:rPr lang="en-US" dirty="0"/>
              <a:t> IR (</a:t>
            </a:r>
            <a:r>
              <a:rPr lang="en-US" dirty="0" err="1"/>
              <a:t>Yaml</a:t>
            </a:r>
            <a:r>
              <a:rPr lang="en-US" dirty="0"/>
              <a:t>) is syntactically correct.  Returns a nonzero exit code from CGCLI upon failure</a:t>
            </a:r>
          </a:p>
          <a:p>
            <a:pPr lvl="1"/>
            <a:r>
              <a:rPr lang="en-US" dirty="0"/>
              <a:t>--pass : executes one or more verification, data or optimization passes</a:t>
            </a:r>
          </a:p>
          <a:p>
            <a:pPr lvl="1"/>
            <a:r>
              <a:rPr lang="en-US" dirty="0"/>
              <a:t>--chisel: executes the Chisel code generator to output Chisel HDL</a:t>
            </a:r>
          </a:p>
          <a:p>
            <a:pPr lvl="1"/>
            <a:r>
              <a:rPr lang="en-US" dirty="0"/>
              <a:t>--compiler: executes the LLVM code generator to output LLVM compiler for target design</a:t>
            </a:r>
          </a:p>
          <a:p>
            <a:r>
              <a:rPr lang="en-US" dirty="0"/>
              <a:t>Options can be combined!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--verify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--chisel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--compiler</a:t>
            </a:r>
          </a:p>
          <a:p>
            <a:r>
              <a:rPr lang="en-US" b="1" dirty="0">
                <a:solidFill>
                  <a:schemeClr val="tx1"/>
                </a:solidFill>
              </a:rPr>
              <a:t>$&gt; </a:t>
            </a:r>
            <a:r>
              <a:rPr lang="en-US" b="1" dirty="0" err="1">
                <a:solidFill>
                  <a:schemeClr val="tx1"/>
                </a:solidFill>
              </a:rPr>
              <a:t>cgcli</a:t>
            </a:r>
            <a:r>
              <a:rPr lang="en-US" b="1" dirty="0">
                <a:solidFill>
                  <a:schemeClr val="tx1"/>
                </a:solidFill>
              </a:rPr>
              <a:t> --</a:t>
            </a:r>
            <a:r>
              <a:rPr lang="en-US" b="1" dirty="0" err="1">
                <a:solidFill>
                  <a:schemeClr val="tx1"/>
                </a:solidFill>
              </a:rPr>
              <a:t>ir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TEST.yaml</a:t>
            </a:r>
            <a:r>
              <a:rPr lang="en-US" b="1" dirty="0">
                <a:solidFill>
                  <a:schemeClr val="tx1"/>
                </a:solidFill>
              </a:rPr>
              <a:t> --pass --chisel --compiler</a:t>
            </a:r>
          </a:p>
        </p:txBody>
      </p:sp>
    </p:spTree>
    <p:extLst>
      <p:ext uri="{BB962C8B-B14F-4D97-AF65-F5344CB8AC3E}">
        <p14:creationId xmlns:p14="http://schemas.microsoft.com/office/powerpoint/2010/main" val="2425938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Execution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61706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Additional options can be utilized</a:t>
            </a:r>
          </a:p>
          <a:p>
            <a:r>
              <a:rPr lang="en-US" dirty="0"/>
              <a:t>--out /path/to/</a:t>
            </a:r>
            <a:r>
              <a:rPr lang="en-US" dirty="0" err="1"/>
              <a:t>output.yaml</a:t>
            </a:r>
            <a:r>
              <a:rPr lang="en-US" dirty="0"/>
              <a:t> : specifies output </a:t>
            </a:r>
            <a:r>
              <a:rPr lang="en-US" dirty="0" err="1"/>
              <a:t>yaml</a:t>
            </a:r>
            <a:r>
              <a:rPr lang="en-US" dirty="0"/>
              <a:t> file (in the event that you want to preserve existing </a:t>
            </a:r>
            <a:r>
              <a:rPr lang="en-US" dirty="0" err="1"/>
              <a:t>yaml</a:t>
            </a:r>
            <a:r>
              <a:rPr lang="en-US" dirty="0"/>
              <a:t> file)</a:t>
            </a:r>
          </a:p>
          <a:p>
            <a:r>
              <a:rPr lang="en-US" dirty="0"/>
              <a:t>--dot /path/to/</a:t>
            </a:r>
            <a:r>
              <a:rPr lang="en-US" dirty="0" err="1"/>
              <a:t>File.dot</a:t>
            </a:r>
            <a:r>
              <a:rPr lang="en-US" dirty="0"/>
              <a:t> : generates a Dot (</a:t>
            </a:r>
            <a:r>
              <a:rPr lang="en-US" dirty="0" err="1"/>
              <a:t>Graphviz</a:t>
            </a:r>
            <a:r>
              <a:rPr lang="en-US" dirty="0"/>
              <a:t>) output that represents the dependence graph of the IR in graphical form </a:t>
            </a:r>
          </a:p>
          <a:p>
            <a:r>
              <a:rPr lang="en-US" dirty="0"/>
              <a:t>--project NAME : overrides the project name for the target IR</a:t>
            </a:r>
          </a:p>
          <a:p>
            <a:r>
              <a:rPr lang="en-US" dirty="0"/>
              <a:t>--root /path/to/project/root/ : overrides the default project root (current working </a:t>
            </a:r>
            <a:r>
              <a:rPr lang="en-US" dirty="0" err="1"/>
              <a:t>dir</a:t>
            </a:r>
            <a:r>
              <a:rPr lang="en-US" dirty="0"/>
              <a:t>)</a:t>
            </a:r>
          </a:p>
          <a:p>
            <a:r>
              <a:rPr lang="en-US" dirty="0"/>
              <a:t>--archive /path/to/archive/ : overrides the default archive path that contains plugins, LLVM compiler templates,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--dot </a:t>
            </a:r>
            <a:r>
              <a:rPr lang="en-US" dirty="0" err="1">
                <a:solidFill>
                  <a:schemeClr val="tx1"/>
                </a:solidFill>
              </a:rPr>
              <a:t>TEST.dot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$&gt; dot -</a:t>
            </a:r>
            <a:r>
              <a:rPr lang="en-US" dirty="0" err="1">
                <a:solidFill>
                  <a:schemeClr val="tx1"/>
                </a:solidFill>
              </a:rPr>
              <a:t>Tpng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TEST.dot</a:t>
            </a:r>
            <a:r>
              <a:rPr lang="en-US" dirty="0">
                <a:solidFill>
                  <a:schemeClr val="tx1"/>
                </a:solidFill>
              </a:rPr>
              <a:t> &gt; </a:t>
            </a:r>
            <a:r>
              <a:rPr lang="en-US" dirty="0" err="1">
                <a:solidFill>
                  <a:schemeClr val="tx1"/>
                </a:solidFill>
              </a:rPr>
              <a:t>TEST.png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01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4" y="2047297"/>
            <a:ext cx="3508786" cy="318048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Users can list all the supported passes on the command line</a:t>
            </a:r>
          </a:p>
          <a:p>
            <a:r>
              <a:rPr lang="en-US" dirty="0"/>
              <a:t>--list-passes: prints a table of all passes, their types and descriptions of what they do</a:t>
            </a:r>
          </a:p>
          <a:p>
            <a:r>
              <a:rPr lang="en-US" dirty="0"/>
              <a:t>--list-sys-passes: prints a similar table of all the special-purpose system passes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5449453"/>
            <a:ext cx="7740072" cy="868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--list-passes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--list-sys-passes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9ED0E-0B1E-134B-A3CC-51EF42D855F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3860" y="1368289"/>
            <a:ext cx="7871440" cy="385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40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3" y="1607127"/>
            <a:ext cx="4962235" cy="396577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Executing passes is done using the ‘--pass’ option</a:t>
            </a:r>
          </a:p>
          <a:p>
            <a:pPr lvl="1"/>
            <a:r>
              <a:rPr lang="en-US" dirty="0"/>
              <a:t>By default, all passes noted in ‘--list-passes’ are executed with the --pass option</a:t>
            </a:r>
          </a:p>
          <a:p>
            <a:r>
              <a:rPr lang="en-US" dirty="0"/>
              <a:t>Each pass runs sequentially and prints any potential faulty state as well as the time required to run each pass</a:t>
            </a:r>
          </a:p>
          <a:p>
            <a:pPr lvl="1"/>
            <a:r>
              <a:rPr lang="en-US" dirty="0"/>
              <a:t>The larger the graph, the more difficult some passes will be to run</a:t>
            </a:r>
          </a:p>
          <a:p>
            <a:r>
              <a:rPr lang="en-US" dirty="0"/>
              <a:t>A summary is printed with PASS/FAIL state</a:t>
            </a:r>
          </a:p>
          <a:p>
            <a:pPr lvl="1"/>
            <a:r>
              <a:rPr lang="en-US" dirty="0"/>
              <a:t>All passes that FAIL will have some notional text describing where the dependence failure occurred in the graph</a:t>
            </a:r>
          </a:p>
          <a:p>
            <a:r>
              <a:rPr lang="en-US" b="1" dirty="0"/>
              <a:t>NOTE</a:t>
            </a:r>
            <a:r>
              <a:rPr lang="en-US" dirty="0"/>
              <a:t>: Failed passes don’t necessarily imply the design is broken.  Further analysis is required by the user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5449453"/>
            <a:ext cx="7740072" cy="868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6642C5-6566-F941-BDC1-6C1DDF375B0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60300" y="373204"/>
            <a:ext cx="3914242" cy="505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342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Failures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4" y="1607127"/>
            <a:ext cx="4561642" cy="3620655"/>
          </a:xfrm>
        </p:spPr>
        <p:txBody>
          <a:bodyPr>
            <a:normAutofit/>
          </a:bodyPr>
          <a:lstStyle/>
          <a:p>
            <a:r>
              <a:rPr lang="en-US" dirty="0"/>
              <a:t>Any failures will be noted in the pass summary</a:t>
            </a:r>
          </a:p>
          <a:p>
            <a:r>
              <a:rPr lang="en-US" dirty="0"/>
              <a:t>Look above to the individual pass outputs for the errors reported</a:t>
            </a:r>
          </a:p>
          <a:p>
            <a:r>
              <a:rPr lang="en-US" dirty="0"/>
              <a:t>Most passes will indicate the exact node name that tripped the failure(s)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5449453"/>
            <a:ext cx="7740072" cy="868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DFE6A-AAB1-DA4D-B325-AC8690C6413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1272" y="136525"/>
            <a:ext cx="3555423" cy="2802598"/>
          </a:xfrm>
          <a:prstGeom prst="rect">
            <a:avLst/>
          </a:prstGeom>
        </p:spPr>
      </p:pic>
      <p:sp>
        <p:nvSpPr>
          <p:cNvPr id="8" name="Left Arrow 7">
            <a:extLst>
              <a:ext uri="{FF2B5EF4-FFF2-40B4-BE49-F238E27FC236}">
                <a16:creationId xmlns:a16="http://schemas.microsoft.com/office/drawing/2014/main" id="{A2FC3BE7-1DEA-E140-A72B-CB56C5BF4F7D}"/>
              </a:ext>
            </a:extLst>
          </p:cNvPr>
          <p:cNvSpPr/>
          <p:nvPr/>
        </p:nvSpPr>
        <p:spPr>
          <a:xfrm>
            <a:off x="9472757" y="2001417"/>
            <a:ext cx="1071418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00A829-AFC5-004D-A288-40B7CD63E0C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6716" y="2998756"/>
            <a:ext cx="4744533" cy="2391064"/>
          </a:xfrm>
          <a:prstGeom prst="rect">
            <a:avLst/>
          </a:prstGeo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626D5A0D-7D6B-0C47-A22B-55F0839DF7C7}"/>
              </a:ext>
            </a:extLst>
          </p:cNvPr>
          <p:cNvSpPr/>
          <p:nvPr/>
        </p:nvSpPr>
        <p:spPr>
          <a:xfrm>
            <a:off x="10061249" y="3114964"/>
            <a:ext cx="403551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1564FF-540E-2D4A-B912-4FB771378E0B}"/>
              </a:ext>
            </a:extLst>
          </p:cNvPr>
          <p:cNvSpPr txBox="1"/>
          <p:nvPr/>
        </p:nvSpPr>
        <p:spPr>
          <a:xfrm>
            <a:off x="10464800" y="3001065"/>
            <a:ext cx="1505527" cy="160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This indicates that these nodes are not connected and will be optimized out by downstream synthesis tools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D78FA4-3AB5-6B47-B316-493A3CD60565}"/>
              </a:ext>
            </a:extLst>
          </p:cNvPr>
          <p:cNvSpPr txBox="1"/>
          <p:nvPr/>
        </p:nvSpPr>
        <p:spPr>
          <a:xfrm>
            <a:off x="10544175" y="1896825"/>
            <a:ext cx="150552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Failed Analysis Passes</a:t>
            </a:r>
          </a:p>
        </p:txBody>
      </p:sp>
    </p:spTree>
    <p:extLst>
      <p:ext uri="{BB962C8B-B14F-4D97-AF65-F5344CB8AC3E}">
        <p14:creationId xmlns:p14="http://schemas.microsoft.com/office/powerpoint/2010/main" val="3237441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75320"/>
          </a:xfrm>
        </p:spPr>
        <p:txBody>
          <a:bodyPr>
            <a:normAutofit/>
          </a:bodyPr>
          <a:lstStyle/>
          <a:p>
            <a:r>
              <a:rPr lang="en-US" dirty="0"/>
              <a:t>You can execute the different types of passes with special options</a:t>
            </a:r>
          </a:p>
          <a:p>
            <a:r>
              <a:rPr lang="en-US" dirty="0"/>
              <a:t>--enable-analysis-passes: Enables only the analysis passes</a:t>
            </a:r>
          </a:p>
          <a:p>
            <a:r>
              <a:rPr lang="en-US" dirty="0"/>
              <a:t>--enable-data-passes: Enables only the data passes</a:t>
            </a:r>
          </a:p>
          <a:p>
            <a:r>
              <a:rPr lang="en-US" dirty="0"/>
              <a:t>--enable-opt-passes: Enables only the optimization passes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--enable-analysis-passes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--enable-data-passes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--enable-opt-passes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1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75320"/>
          </a:xfrm>
        </p:spPr>
        <p:txBody>
          <a:bodyPr>
            <a:normAutofit/>
          </a:bodyPr>
          <a:lstStyle/>
          <a:p>
            <a:r>
              <a:rPr lang="en-US" dirty="0"/>
              <a:t>You can also enable/disable individual passes using their names from the --list-passes option</a:t>
            </a:r>
          </a:p>
          <a:p>
            <a:r>
              <a:rPr lang="en-US" dirty="0"/>
              <a:t>--enable-pass “PASS1, PASS2”</a:t>
            </a:r>
          </a:p>
          <a:p>
            <a:r>
              <a:rPr lang="en-US" dirty="0"/>
              <a:t>--disable-pass “PASS1, PASS2”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#-- Only run the </a:t>
            </a:r>
            <a:r>
              <a:rPr lang="en-US" i="1" dirty="0" err="1">
                <a:solidFill>
                  <a:schemeClr val="tx1"/>
                </a:solidFill>
              </a:rPr>
              <a:t>DanglingNodePass</a:t>
            </a:r>
            <a:endParaRPr lang="en-US" i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--enable-pass “</a:t>
            </a:r>
            <a:r>
              <a:rPr lang="en-US" dirty="0" err="1">
                <a:solidFill>
                  <a:schemeClr val="tx1"/>
                </a:solidFill>
              </a:rPr>
              <a:t>DanglingNodePass</a:t>
            </a:r>
            <a:r>
              <a:rPr lang="en-US" dirty="0">
                <a:solidFill>
                  <a:schemeClr val="tx1"/>
                </a:solidFill>
              </a:rPr>
              <a:t>”</a:t>
            </a:r>
          </a:p>
          <a:p>
            <a:r>
              <a:rPr lang="en-US" dirty="0">
                <a:solidFill>
                  <a:schemeClr val="tx1"/>
                </a:solidFill>
              </a:rPr>
              <a:t>#-- Run all passes, but disable the </a:t>
            </a:r>
            <a:r>
              <a:rPr lang="en-US" i="1" dirty="0" err="1">
                <a:solidFill>
                  <a:schemeClr val="tx1"/>
                </a:solidFill>
              </a:rPr>
              <a:t>EncodingGapPass</a:t>
            </a:r>
            <a:endParaRPr lang="en-US" i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--disable-pass “</a:t>
            </a:r>
            <a:r>
              <a:rPr lang="en-US" dirty="0" err="1">
                <a:solidFill>
                  <a:schemeClr val="tx1"/>
                </a:solidFill>
              </a:rPr>
              <a:t>EncodingGapPass</a:t>
            </a:r>
            <a:r>
              <a:rPr lang="en-US" dirty="0">
                <a:solidFill>
                  <a:schemeClr val="tx1"/>
                </a:solidFill>
              </a:rPr>
              <a:t>”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07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75320"/>
          </a:xfrm>
        </p:spPr>
        <p:txBody>
          <a:bodyPr>
            <a:normAutofit/>
          </a:bodyPr>
          <a:lstStyle/>
          <a:p>
            <a:r>
              <a:rPr lang="en-US" dirty="0"/>
              <a:t>You can execute individual system passes with:</a:t>
            </a:r>
          </a:p>
          <a:p>
            <a:pPr lvl="1"/>
            <a:r>
              <a:rPr lang="en-US" dirty="0"/>
              <a:t>--enable-sys-pass “PASS1:ARG1,PASS2”</a:t>
            </a:r>
          </a:p>
          <a:p>
            <a:r>
              <a:rPr lang="en-US" dirty="0"/>
              <a:t>NOTE</a:t>
            </a:r>
          </a:p>
          <a:p>
            <a:pPr lvl="1"/>
            <a:r>
              <a:rPr lang="en-US" dirty="0"/>
              <a:t>System passes often require arguments in order to execute correctly</a:t>
            </a:r>
          </a:p>
          <a:p>
            <a:pPr lvl="1"/>
            <a:r>
              <a:rPr lang="en-US" dirty="0"/>
              <a:t>The ”--pass” argument is not required for system passes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#-- Generate the specification doc for the target design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--enable-sys-pass “</a:t>
            </a:r>
            <a:r>
              <a:rPr lang="en-US" dirty="0" err="1">
                <a:solidFill>
                  <a:schemeClr val="tx1"/>
                </a:solidFill>
              </a:rPr>
              <a:t>SpecDoc</a:t>
            </a:r>
            <a:r>
              <a:rPr lang="en-US" dirty="0">
                <a:solidFill>
                  <a:schemeClr val="tx1"/>
                </a:solidFill>
              </a:rPr>
              <a:t>:/path/to/output/</a:t>
            </a:r>
            <a:r>
              <a:rPr lang="en-US" dirty="0" err="1">
                <a:solidFill>
                  <a:schemeClr val="tx1"/>
                </a:solidFill>
              </a:rPr>
              <a:t>dir</a:t>
            </a:r>
            <a:r>
              <a:rPr lang="en-US" dirty="0">
                <a:solidFill>
                  <a:schemeClr val="tx1"/>
                </a:solidFill>
              </a:rPr>
              <a:t>”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512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Plugin Query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4" y="1607127"/>
            <a:ext cx="4561642" cy="362065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Plugins are external </a:t>
            </a:r>
            <a:r>
              <a:rPr lang="en-US" dirty="0" err="1"/>
              <a:t>CoreGen</a:t>
            </a:r>
            <a:r>
              <a:rPr lang="en-US" dirty="0"/>
              <a:t> modules that are packaged as a shared library object</a:t>
            </a:r>
          </a:p>
          <a:p>
            <a:r>
              <a:rPr lang="en-US" dirty="0"/>
              <a:t>They utilize a plugin API to drive custom hardware, software and code generation features</a:t>
            </a:r>
          </a:p>
          <a:p>
            <a:r>
              <a:rPr lang="en-US" dirty="0"/>
              <a:t>These plugins can be licensed and distributed separate from </a:t>
            </a:r>
            <a:r>
              <a:rPr lang="en-US" dirty="0" err="1"/>
              <a:t>CoreGen</a:t>
            </a:r>
            <a:endParaRPr lang="en-US" dirty="0"/>
          </a:p>
          <a:p>
            <a:r>
              <a:rPr lang="en-US" dirty="0"/>
              <a:t>CGCLI provides a command line option to query the special features found in a plugin payload</a:t>
            </a:r>
          </a:p>
          <a:p>
            <a:pPr lvl="1"/>
            <a:r>
              <a:rPr lang="en-US" dirty="0"/>
              <a:t>--check-plugin “/path/to/plugin”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5449453"/>
            <a:ext cx="7740072" cy="868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--check-plugin ”./</a:t>
            </a:r>
            <a:r>
              <a:rPr lang="en-US" dirty="0" err="1">
                <a:solidFill>
                  <a:schemeClr val="tx1"/>
                </a:solidFill>
              </a:rPr>
              <a:t>libSamplePlugin.so</a:t>
            </a:r>
            <a:r>
              <a:rPr lang="en-US" dirty="0">
                <a:solidFill>
                  <a:schemeClr val="tx1"/>
                </a:solidFill>
              </a:rPr>
              <a:t>"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0D0332-B40B-3C44-8886-150EBA9F2DE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6716" y="1522411"/>
            <a:ext cx="6748089" cy="302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59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2D5D185-2647-A243-B0E5-92D50D31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Basic RISC Device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3A3F74-1DAC-B648-A221-8CDF0F38E9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first conceptual design in System Architect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5BE31-6293-C342-9259-2617C8903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890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9E145-978F-C849-9F8A-ECFFDF4D1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86B62-2212-754C-A649-A93D228BD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Level 0: Introduction to System Architect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Level 1: System Architect Design Concepts and Developing a basic RISC processor</a:t>
            </a:r>
          </a:p>
          <a:p>
            <a:endParaRPr lang="en-US" dirty="0"/>
          </a:p>
          <a:p>
            <a:r>
              <a:rPr lang="en-US" dirty="0"/>
              <a:t>Level 2: Instruction-Level (</a:t>
            </a:r>
            <a:r>
              <a:rPr lang="en-US" dirty="0" err="1"/>
              <a:t>StoneCutter</a:t>
            </a:r>
            <a:r>
              <a:rPr lang="en-US" dirty="0"/>
              <a:t>) Implementation Concepts</a:t>
            </a:r>
          </a:p>
          <a:p>
            <a:endParaRPr lang="en-US" dirty="0"/>
          </a:p>
          <a:p>
            <a:r>
              <a:rPr lang="en-US" dirty="0"/>
              <a:t>Level 3: Advanced Design Concepts</a:t>
            </a:r>
          </a:p>
          <a:p>
            <a:endParaRPr lang="en-US" dirty="0"/>
          </a:p>
          <a:p>
            <a:r>
              <a:rPr lang="en-US" dirty="0"/>
              <a:t>Level 4: System Architect Plugins and Integrating External RTL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6E478-E422-3845-A1AE-2BF3A7806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032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6256976-147B-1345-863B-6DE1E86C9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Source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7D19AF-05BB-0645-8B62-6AEF41415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Tutorial source is published in a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en-US" dirty="0"/>
          </a:p>
          <a:p>
            <a:r>
              <a:rPr lang="en-US" dirty="0"/>
              <a:t>All design source code is open source under an Apache2 license</a:t>
            </a:r>
          </a:p>
          <a:p>
            <a:pPr lvl="1"/>
            <a:r>
              <a:rPr lang="en-US" dirty="0"/>
              <a:t>Feel free to reuse it!!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https://github.com/opensocsysarch/CoreGenTutorials</a:t>
            </a:r>
            <a:endParaRPr lang="en-US" dirty="0"/>
          </a:p>
          <a:p>
            <a:pPr lvl="1"/>
            <a:r>
              <a:rPr lang="en-US" dirty="0"/>
              <a:t>See the LEVEL1 subdirectory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B44E7-E12D-3745-9EEC-35CB1B634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725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D3549-3FFB-414B-A571-B03C7292D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AA013-EDC3-0145-AAB5-A87FB4C84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Standard installation location:</a:t>
            </a:r>
          </a:p>
          <a:p>
            <a:pPr lvl="1"/>
            <a:r>
              <a:rPr lang="en-US" dirty="0"/>
              <a:t>“/opt/</a:t>
            </a:r>
            <a:r>
              <a:rPr lang="en-US" dirty="0" err="1"/>
              <a:t>coregen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EG, the “</a:t>
            </a:r>
            <a:r>
              <a:rPr lang="en-US" dirty="0" err="1"/>
              <a:t>cgcli</a:t>
            </a:r>
            <a:r>
              <a:rPr lang="en-US" dirty="0"/>
              <a:t>” binary will be located at /opt/</a:t>
            </a:r>
            <a:r>
              <a:rPr lang="en-US" dirty="0" err="1"/>
              <a:t>coregen</a:t>
            </a:r>
            <a:r>
              <a:rPr lang="en-US" dirty="0"/>
              <a:t>/bin/</a:t>
            </a:r>
            <a:r>
              <a:rPr lang="en-US" dirty="0" err="1"/>
              <a:t>cgcli</a:t>
            </a:r>
            <a:endParaRPr lang="en-US" dirty="0"/>
          </a:p>
          <a:p>
            <a:pPr lvl="1"/>
            <a:r>
              <a:rPr lang="en-US" dirty="0"/>
              <a:t>We don’t explicitly reference the fully qualified path in the tutorial</a:t>
            </a:r>
          </a:p>
          <a:p>
            <a:r>
              <a:rPr lang="en-US" dirty="0"/>
              <a:t>Text editing is required!</a:t>
            </a:r>
          </a:p>
          <a:p>
            <a:pPr lvl="1"/>
            <a:r>
              <a:rPr lang="en-US" dirty="0"/>
              <a:t>Emacs and Vim are most prevalent, but any standard text editor will suffice</a:t>
            </a:r>
          </a:p>
          <a:p>
            <a:r>
              <a:rPr lang="en-US" dirty="0"/>
              <a:t>Basic command line knowledge is required</a:t>
            </a:r>
          </a:p>
          <a:p>
            <a:pPr lvl="1"/>
            <a:r>
              <a:rPr lang="en-US" dirty="0"/>
              <a:t>Executing commands with arguments</a:t>
            </a:r>
          </a:p>
          <a:p>
            <a:r>
              <a:rPr lang="en-US" dirty="0"/>
              <a:t>Basic knowledge of Git/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Only required if you seek to download/edit the tutorial content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B77310-2FBB-F241-B9E5-3D5FF13FC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246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12919B-2E09-EA44-8120-EC8A028E5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BasicRISC</a:t>
            </a:r>
            <a:r>
              <a:rPr lang="en-US" dirty="0"/>
              <a:t> Core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C13118-C0A0-0946-90D2-BCD7FB95E6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remainder of this Level 1 tutorial will focus on constructing a simple RISC core</a:t>
            </a:r>
          </a:p>
          <a:p>
            <a:pPr lvl="1"/>
            <a:r>
              <a:rPr lang="en-US" dirty="0"/>
              <a:t>Not designed to include every potential bit of functionality</a:t>
            </a:r>
          </a:p>
          <a:p>
            <a:pPr lvl="1"/>
            <a:r>
              <a:rPr lang="en-US" dirty="0"/>
              <a:t>Simple for a reason!</a:t>
            </a:r>
          </a:p>
          <a:p>
            <a:pPr lvl="1"/>
            <a:r>
              <a:rPr lang="en-US" dirty="0"/>
              <a:t>Design is open source (Apache license)</a:t>
            </a:r>
          </a:p>
          <a:p>
            <a:r>
              <a:rPr lang="en-US" dirty="0"/>
              <a:t>We will utilize a text editor to construct the IR by hand</a:t>
            </a:r>
          </a:p>
          <a:p>
            <a:pPr lvl="1"/>
            <a:r>
              <a:rPr lang="en-US" dirty="0"/>
              <a:t>We will describe the each of the node attributes by hand as we go along</a:t>
            </a:r>
          </a:p>
          <a:p>
            <a:r>
              <a:rPr lang="en-US" dirty="0"/>
              <a:t>Our basic core will support:</a:t>
            </a:r>
          </a:p>
          <a:p>
            <a:pPr lvl="1"/>
            <a:r>
              <a:rPr lang="en-US" dirty="0"/>
              <a:t>General purpose registers</a:t>
            </a:r>
          </a:p>
          <a:p>
            <a:pPr lvl="1"/>
            <a:r>
              <a:rPr lang="en-US" dirty="0"/>
              <a:t>Control registers</a:t>
            </a:r>
          </a:p>
          <a:p>
            <a:pPr lvl="1"/>
            <a:r>
              <a:rPr lang="en-US" dirty="0"/>
              <a:t>Simple instruction format</a:t>
            </a:r>
          </a:p>
          <a:p>
            <a:pPr lvl="1"/>
            <a:r>
              <a:rPr lang="en-US" dirty="0"/>
              <a:t>Memory I/O, basic arithmetic, control flow instructions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50ADB-B0A8-6040-92E6-59B39545F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49519C3-C334-2B47-8DEE-D09114D8B024}"/>
              </a:ext>
            </a:extLst>
          </p:cNvPr>
          <p:cNvGrpSpPr/>
          <p:nvPr/>
        </p:nvGrpSpPr>
        <p:grpSpPr>
          <a:xfrm>
            <a:off x="6819900" y="1825625"/>
            <a:ext cx="4447403" cy="3529570"/>
            <a:chOff x="7200900" y="1485900"/>
            <a:chExt cx="3365500" cy="28702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D1CA893-C4B1-0246-9B77-7CC65331D6B1}"/>
                </a:ext>
              </a:extLst>
            </p:cNvPr>
            <p:cNvSpPr/>
            <p:nvPr/>
          </p:nvSpPr>
          <p:spPr>
            <a:xfrm>
              <a:off x="7512050" y="3464321"/>
              <a:ext cx="927100" cy="3270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C3013A5-B251-9848-B753-97AC9154EAED}"/>
                </a:ext>
              </a:extLst>
            </p:cNvPr>
            <p:cNvSpPr/>
            <p:nvPr/>
          </p:nvSpPr>
          <p:spPr>
            <a:xfrm>
              <a:off x="8420100" y="2869406"/>
              <a:ext cx="927100" cy="3270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3992D4-728B-9D42-BFFB-0C51AEFC9F1F}"/>
                </a:ext>
              </a:extLst>
            </p:cNvPr>
            <p:cNvSpPr/>
            <p:nvPr/>
          </p:nvSpPr>
          <p:spPr>
            <a:xfrm>
              <a:off x="8420100" y="1813719"/>
              <a:ext cx="927100" cy="3270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FC1053-C0C2-4A47-A7DD-463FC0891F1E}"/>
                </a:ext>
              </a:extLst>
            </p:cNvPr>
            <p:cNvSpPr/>
            <p:nvPr/>
          </p:nvSpPr>
          <p:spPr>
            <a:xfrm>
              <a:off x="7200900" y="1485900"/>
              <a:ext cx="1536700" cy="20447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RISC ALU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545C501-D63E-BB4F-BF71-BAD1FCB9EF99}"/>
                </a:ext>
              </a:extLst>
            </p:cNvPr>
            <p:cNvSpPr/>
            <p:nvPr/>
          </p:nvSpPr>
          <p:spPr>
            <a:xfrm>
              <a:off x="9029700" y="1485900"/>
              <a:ext cx="1536700" cy="9906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General Purpose Registers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D1B8D4-2BBC-F341-9850-E3FD5A0B437F}"/>
                </a:ext>
              </a:extLst>
            </p:cNvPr>
            <p:cNvSpPr/>
            <p:nvPr/>
          </p:nvSpPr>
          <p:spPr>
            <a:xfrm>
              <a:off x="9029700" y="2537619"/>
              <a:ext cx="1536700" cy="9906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Control Registers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C4C1DB-6188-FC49-9952-983A18E8C8D4}"/>
                </a:ext>
              </a:extLst>
            </p:cNvPr>
            <p:cNvSpPr/>
            <p:nvPr/>
          </p:nvSpPr>
          <p:spPr>
            <a:xfrm>
              <a:off x="7200900" y="3717925"/>
              <a:ext cx="3365500" cy="63817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Memory Interface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42583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6127F-F745-2F4C-894C-BF0DC34AF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BasicRISC</a:t>
            </a:r>
            <a:r>
              <a:rPr lang="en-US" dirty="0"/>
              <a:t> ISA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E84D8-2F6E-A54E-A619-C652079CA84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Traditional RISC ISA</a:t>
            </a:r>
          </a:p>
          <a:p>
            <a:pPr lvl="1"/>
            <a:r>
              <a:rPr lang="en-US" dirty="0"/>
              <a:t>Opcodes (</a:t>
            </a:r>
            <a:r>
              <a:rPr lang="en-US" dirty="0" err="1"/>
              <a:t>opc</a:t>
            </a:r>
            <a:r>
              <a:rPr lang="en-US" dirty="0"/>
              <a:t>) determine the “class” of instructions</a:t>
            </a:r>
          </a:p>
          <a:p>
            <a:pPr lvl="1"/>
            <a:r>
              <a:rPr lang="en-US" dirty="0"/>
              <a:t>Function codes (</a:t>
            </a:r>
            <a:r>
              <a:rPr lang="en-US" dirty="0" err="1"/>
              <a:t>func</a:t>
            </a:r>
            <a:r>
              <a:rPr lang="en-US" dirty="0"/>
              <a:t>) determine the target instruction</a:t>
            </a:r>
          </a:p>
          <a:p>
            <a:pPr lvl="1"/>
            <a:r>
              <a:rPr lang="en-US" dirty="0"/>
              <a:t>Instructions are grouped by their argument types:</a:t>
            </a:r>
          </a:p>
          <a:p>
            <a:pPr lvl="2"/>
            <a:r>
              <a:rPr lang="en-US" dirty="0"/>
              <a:t>INST GPR, GPR, GPR</a:t>
            </a:r>
          </a:p>
          <a:p>
            <a:pPr lvl="2"/>
            <a:r>
              <a:rPr lang="en-US" dirty="0"/>
              <a:t>INST GPR, CTRL, GPR</a:t>
            </a:r>
          </a:p>
          <a:p>
            <a:pPr lvl="2"/>
            <a:r>
              <a:rPr lang="en-US" dirty="0"/>
              <a:t>INST CTRL, GPR, GPR</a:t>
            </a:r>
          </a:p>
          <a:p>
            <a:pPr lvl="1"/>
            <a:r>
              <a:rPr lang="en-US" dirty="0"/>
              <a:t>Plenty of opcode/function space to expand for your own use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F1925-B3BC-E645-B5F8-90DEF206476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Arithmetic:</a:t>
            </a:r>
          </a:p>
          <a:p>
            <a:pPr lvl="1"/>
            <a:r>
              <a:rPr lang="en-US" dirty="0"/>
              <a:t>Integer arithmetic (2’s-complement)</a:t>
            </a:r>
          </a:p>
          <a:p>
            <a:pPr lvl="1"/>
            <a:r>
              <a:rPr lang="en-US" dirty="0"/>
              <a:t>Add, Sub, </a:t>
            </a:r>
            <a:r>
              <a:rPr lang="en-US" dirty="0" err="1"/>
              <a:t>Mul</a:t>
            </a:r>
            <a:r>
              <a:rPr lang="en-US" dirty="0"/>
              <a:t>, </a:t>
            </a:r>
            <a:r>
              <a:rPr lang="en-US" dirty="0" err="1"/>
              <a:t>Div</a:t>
            </a:r>
            <a:endParaRPr lang="en-US" dirty="0"/>
          </a:p>
          <a:p>
            <a:pPr lvl="1"/>
            <a:r>
              <a:rPr lang="en-US" dirty="0"/>
              <a:t>Logical/Arithmetic shifts</a:t>
            </a:r>
          </a:p>
          <a:p>
            <a:pPr lvl="1"/>
            <a:r>
              <a:rPr lang="en-US" dirty="0" err="1"/>
              <a:t>Logicals</a:t>
            </a:r>
            <a:r>
              <a:rPr lang="en-US" dirty="0"/>
              <a:t> (AND, OR, NAND, NOR, XOR, NOT)</a:t>
            </a:r>
          </a:p>
          <a:p>
            <a:r>
              <a:rPr lang="en-US" dirty="0"/>
              <a:t>Comparisons: </a:t>
            </a:r>
          </a:p>
          <a:p>
            <a:pPr lvl="1"/>
            <a:r>
              <a:rPr lang="en-US" dirty="0"/>
              <a:t>Compare {NE, EQ, GT, LT, GTE, LTE}</a:t>
            </a:r>
          </a:p>
          <a:p>
            <a:r>
              <a:rPr lang="en-US" dirty="0"/>
              <a:t>Branches</a:t>
            </a:r>
          </a:p>
          <a:p>
            <a:pPr lvl="1"/>
            <a:r>
              <a:rPr lang="en-US" dirty="0"/>
              <a:t>Conditional and unconditional</a:t>
            </a:r>
          </a:p>
          <a:p>
            <a:pPr lvl="1"/>
            <a:r>
              <a:rPr lang="en-US" dirty="0"/>
              <a:t>Absolute and relative (jump)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D8312-ADFC-3B4E-8B61-8132BD01A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15334D-33DC-3B47-8B84-111DB95F0876}"/>
              </a:ext>
            </a:extLst>
          </p:cNvPr>
          <p:cNvSpPr/>
          <p:nvPr/>
        </p:nvSpPr>
        <p:spPr>
          <a:xfrm>
            <a:off x="312516" y="5914663"/>
            <a:ext cx="3588152" cy="9433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See </a:t>
            </a:r>
            <a:r>
              <a:rPr lang="en-US" i="1" dirty="0" err="1">
                <a:solidFill>
                  <a:schemeClr val="tx1"/>
                </a:solidFill>
              </a:rPr>
              <a:t>BasicRISCInstTable</a:t>
            </a:r>
            <a:r>
              <a:rPr lang="en-US" dirty="0">
                <a:solidFill>
                  <a:schemeClr val="tx1"/>
                </a:solidFill>
              </a:rPr>
              <a:t> for a full instruction set listing</a:t>
            </a:r>
          </a:p>
        </p:txBody>
      </p:sp>
    </p:spTree>
    <p:extLst>
      <p:ext uri="{BB962C8B-B14F-4D97-AF65-F5344CB8AC3E}">
        <p14:creationId xmlns:p14="http://schemas.microsoft.com/office/powerpoint/2010/main" val="39331374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12919B-2E09-EA44-8120-EC8A028E5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Directly Editing </a:t>
            </a:r>
            <a:r>
              <a:rPr lang="en-US" dirty="0" err="1"/>
              <a:t>CoreGen</a:t>
            </a:r>
            <a:r>
              <a:rPr lang="en-US" dirty="0"/>
              <a:t> </a:t>
            </a:r>
            <a:r>
              <a:rPr lang="en-US" dirty="0" err="1"/>
              <a:t>Yaml</a:t>
            </a:r>
            <a:r>
              <a:rPr lang="en-US" dirty="0"/>
              <a:t> IR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C13118-C0A0-0946-90D2-BCD7FB95E6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Yaml</a:t>
            </a:r>
            <a:r>
              <a:rPr lang="en-US" dirty="0"/>
              <a:t> IR is ASCII text</a:t>
            </a:r>
          </a:p>
          <a:p>
            <a:r>
              <a:rPr lang="en-US" dirty="0"/>
              <a:t>Hierarchy is determined by indentions</a:t>
            </a:r>
          </a:p>
          <a:p>
            <a:pPr lvl="1"/>
            <a:r>
              <a:rPr lang="en-US" dirty="0"/>
              <a:t>Indentions are SPACES, not tabs</a:t>
            </a:r>
          </a:p>
          <a:p>
            <a:pPr lvl="1"/>
            <a:r>
              <a:rPr lang="en-US" dirty="0"/>
              <a:t>Each indentation should be two (2) spaces</a:t>
            </a:r>
          </a:p>
          <a:p>
            <a:r>
              <a:rPr lang="en-US" dirty="0"/>
              <a:t>You can use any potential editor!</a:t>
            </a:r>
          </a:p>
          <a:p>
            <a:r>
              <a:rPr lang="en-US" dirty="0"/>
              <a:t>A few important notes:</a:t>
            </a:r>
          </a:p>
          <a:p>
            <a:pPr lvl="1"/>
            <a:r>
              <a:rPr lang="en-US" dirty="0"/>
              <a:t>Nodes are parsed in the correct order regardless of their order in the file</a:t>
            </a:r>
          </a:p>
          <a:p>
            <a:pPr lvl="2"/>
            <a:r>
              <a:rPr lang="en-US" dirty="0"/>
              <a:t>We do this to preserve the natural hierarchy and dependence between nodes</a:t>
            </a:r>
          </a:p>
          <a:p>
            <a:pPr lvl="1"/>
            <a:r>
              <a:rPr lang="en-US" dirty="0"/>
              <a:t>Node names are case sensitive</a:t>
            </a:r>
          </a:p>
          <a:p>
            <a:pPr lvl="2"/>
            <a:r>
              <a:rPr lang="en-US" dirty="0"/>
              <a:t>“</a:t>
            </a:r>
            <a:r>
              <a:rPr lang="en-US" dirty="0" err="1"/>
              <a:t>RegName</a:t>
            </a:r>
            <a:r>
              <a:rPr lang="en-US" dirty="0"/>
              <a:t>” != “</a:t>
            </a:r>
            <a:r>
              <a:rPr lang="en-US" dirty="0" err="1"/>
              <a:t>Regname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Certain nodes have required and optional attributes</a:t>
            </a:r>
          </a:p>
          <a:p>
            <a:pPr lvl="2"/>
            <a:r>
              <a:rPr lang="en-US" dirty="0"/>
              <a:t>Refer to the IR documentation for what is optional</a:t>
            </a:r>
          </a:p>
          <a:p>
            <a:pPr lvl="1"/>
            <a:r>
              <a:rPr lang="en-US" dirty="0"/>
              <a:t>Comments are delineated with ‘#’ characters</a:t>
            </a:r>
          </a:p>
          <a:p>
            <a:pPr lvl="2"/>
            <a:r>
              <a:rPr lang="en-US" dirty="0"/>
              <a:t>Similar to BASH shell scripts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3BD1F38-C5BD-714B-890F-CCB48E38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35199"/>
            <a:ext cx="5181600" cy="3879851"/>
          </a:xfrm>
          <a:ln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#-- this is a comment</a:t>
            </a:r>
          </a:p>
          <a:p>
            <a:pPr marL="0" indent="0">
              <a:buNone/>
            </a:pPr>
            <a:r>
              <a:rPr lang="en-US" dirty="0"/>
              <a:t>NODE:</a:t>
            </a:r>
          </a:p>
          <a:p>
            <a:pPr marL="0" indent="0">
              <a:buNone/>
            </a:pPr>
            <a:r>
              <a:rPr lang="en-US" dirty="0"/>
              <a:t>  - </a:t>
            </a:r>
            <a:r>
              <a:rPr lang="en-US" dirty="0" err="1"/>
              <a:t>SubNode</a:t>
            </a:r>
            <a:r>
              <a:rPr lang="en-US" dirty="0"/>
              <a:t>: Name1</a:t>
            </a:r>
          </a:p>
          <a:p>
            <a:pPr marL="0" indent="0">
              <a:buNone/>
            </a:pPr>
            <a:r>
              <a:rPr lang="en-US" dirty="0"/>
              <a:t>    Attribute1: 64</a:t>
            </a:r>
          </a:p>
          <a:p>
            <a:pPr marL="0" indent="0">
              <a:buNone/>
            </a:pPr>
            <a:r>
              <a:rPr lang="en-US" dirty="0"/>
              <a:t>    Attribute2: false</a:t>
            </a:r>
          </a:p>
          <a:p>
            <a:pPr marL="0" indent="0">
              <a:buNone/>
            </a:pPr>
            <a:r>
              <a:rPr lang="en-US" dirty="0"/>
              <a:t>    Attribute3: </a:t>
            </a:r>
            <a:r>
              <a:rPr lang="en-US" dirty="0" err="1"/>
              <a:t>This_Is_A_String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- </a:t>
            </a:r>
            <a:r>
              <a:rPr lang="en-US" dirty="0" err="1"/>
              <a:t>SubNode</a:t>
            </a:r>
            <a:r>
              <a:rPr lang="en-US" dirty="0"/>
              <a:t>: FOO</a:t>
            </a:r>
          </a:p>
          <a:p>
            <a:pPr marL="0" indent="0">
              <a:buNone/>
            </a:pPr>
            <a:r>
              <a:rPr lang="en-US" dirty="0"/>
              <a:t>    Bars:</a:t>
            </a:r>
          </a:p>
          <a:p>
            <a:pPr marL="0" indent="0">
              <a:buNone/>
            </a:pPr>
            <a:r>
              <a:rPr lang="en-US" dirty="0"/>
              <a:t>      - bar0</a:t>
            </a:r>
          </a:p>
          <a:p>
            <a:pPr marL="0" indent="0">
              <a:buNone/>
            </a:pPr>
            <a:r>
              <a:rPr lang="en-US" dirty="0"/>
              <a:t>      - bar1</a:t>
            </a:r>
          </a:p>
          <a:p>
            <a:pPr marL="0" indent="0">
              <a:buNone/>
            </a:pPr>
            <a:r>
              <a:rPr lang="en-US" dirty="0"/>
              <a:t>      - bar2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50ADB-B0A8-6040-92E6-59B39545F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07B52C-9B8C-1949-AFD1-FA443CF7DAA5}"/>
              </a:ext>
            </a:extLst>
          </p:cNvPr>
          <p:cNvSpPr/>
          <p:nvPr/>
        </p:nvSpPr>
        <p:spPr>
          <a:xfrm>
            <a:off x="6172200" y="1628775"/>
            <a:ext cx="5181600" cy="5302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Example </a:t>
            </a:r>
            <a:r>
              <a:rPr lang="en-US" dirty="0" err="1">
                <a:solidFill>
                  <a:schemeClr val="tx1"/>
                </a:solidFill>
              </a:rPr>
              <a:t>CoreGen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Yaml</a:t>
            </a:r>
            <a:r>
              <a:rPr lang="en-US" dirty="0">
                <a:solidFill>
                  <a:schemeClr val="tx1"/>
                </a:solidFill>
              </a:rPr>
              <a:t> IR Formatting</a:t>
            </a:r>
          </a:p>
        </p:txBody>
      </p:sp>
    </p:spTree>
    <p:extLst>
      <p:ext uri="{BB962C8B-B14F-4D97-AF65-F5344CB8AC3E}">
        <p14:creationId xmlns:p14="http://schemas.microsoft.com/office/powerpoint/2010/main" val="3279380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20235-1FE9-B944-A06D-283D9E16E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 Design Steps for Level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1C957-72BA-1C47-A8E9-83E36F1D7D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i="1" dirty="0"/>
              <a:t>Step 1</a:t>
            </a:r>
            <a:r>
              <a:rPr lang="en-US" dirty="0"/>
              <a:t>: Build our project skeleton</a:t>
            </a:r>
          </a:p>
          <a:p>
            <a:r>
              <a:rPr lang="en-US" b="1" i="1" dirty="0"/>
              <a:t>Step 2</a:t>
            </a:r>
            <a:r>
              <a:rPr lang="en-US" dirty="0"/>
              <a:t>: Begin editing </a:t>
            </a:r>
            <a:r>
              <a:rPr lang="en-US" dirty="0" err="1"/>
              <a:t>Yaml</a:t>
            </a:r>
            <a:r>
              <a:rPr lang="en-US" dirty="0"/>
              <a:t> IR file by defining project infrastructure</a:t>
            </a:r>
          </a:p>
          <a:p>
            <a:r>
              <a:rPr lang="en-US" b="1" i="1" dirty="0"/>
              <a:t>Step 3</a:t>
            </a:r>
            <a:r>
              <a:rPr lang="en-US" dirty="0"/>
              <a:t>: Define the register infrastructure</a:t>
            </a:r>
          </a:p>
          <a:p>
            <a:r>
              <a:rPr lang="en-US" b="1" i="1" dirty="0"/>
              <a:t>Step 4</a:t>
            </a:r>
            <a:r>
              <a:rPr lang="en-US" dirty="0"/>
              <a:t>: Define the ISA</a:t>
            </a:r>
          </a:p>
          <a:p>
            <a:r>
              <a:rPr lang="en-US" b="1" i="1" dirty="0"/>
              <a:t>Step 5</a:t>
            </a:r>
            <a:r>
              <a:rPr lang="en-US" dirty="0"/>
              <a:t>: Define the instruction format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A5B8CE-894F-F946-AB69-2936363150B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i="1" dirty="0"/>
              <a:t>Step 6</a:t>
            </a:r>
            <a:r>
              <a:rPr lang="en-US" dirty="0"/>
              <a:t>: Define the instructions</a:t>
            </a:r>
          </a:p>
          <a:p>
            <a:r>
              <a:rPr lang="en-US" b="1" i="1" dirty="0"/>
              <a:t>Step 7</a:t>
            </a:r>
            <a:r>
              <a:rPr lang="en-US" dirty="0"/>
              <a:t>: Define the pseudo instructions</a:t>
            </a:r>
          </a:p>
          <a:p>
            <a:r>
              <a:rPr lang="en-US" b="1" i="1" dirty="0"/>
              <a:t>Step 8</a:t>
            </a:r>
            <a:r>
              <a:rPr lang="en-US" dirty="0"/>
              <a:t>: Define a cache</a:t>
            </a:r>
          </a:p>
          <a:p>
            <a:r>
              <a:rPr lang="en-US" b="1" i="1" dirty="0"/>
              <a:t>Step 9</a:t>
            </a:r>
            <a:r>
              <a:rPr lang="en-US" dirty="0"/>
              <a:t>: Define a core</a:t>
            </a:r>
          </a:p>
          <a:p>
            <a:r>
              <a:rPr lang="en-US" b="1" i="1" dirty="0"/>
              <a:t>Step 10</a:t>
            </a:r>
            <a:r>
              <a:rPr lang="en-US" dirty="0"/>
              <a:t>: Define an SoC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BB11E-417C-4B4C-95A7-927733040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5FE3FC-B758-E74C-86C5-F1DBC8C281BF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 err="1">
                <a:solidFill>
                  <a:schemeClr val="tx1"/>
                </a:solidFill>
              </a:rPr>
              <a:t>CoreGen</a:t>
            </a:r>
            <a:r>
              <a:rPr lang="en-US" dirty="0">
                <a:solidFill>
                  <a:schemeClr val="tx1"/>
                </a:solidFill>
              </a:rPr>
              <a:t> IR for each step is outlined in </a:t>
            </a:r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</a:t>
            </a:r>
            <a:r>
              <a:rPr lang="en-US" b="1" dirty="0" err="1">
                <a:solidFill>
                  <a:schemeClr val="tx1"/>
                </a:solidFill>
              </a:rPr>
              <a:t>Step</a:t>
            </a:r>
            <a:r>
              <a:rPr lang="en-US" b="1" i="1" dirty="0" err="1">
                <a:solidFill>
                  <a:schemeClr val="tx1"/>
                </a:solidFill>
              </a:rPr>
              <a:t>N</a:t>
            </a:r>
            <a:endParaRPr lang="en-US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0755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Build the Project Skeleton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395014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 a new directory to hold all your project-related files</a:t>
            </a:r>
          </a:p>
          <a:p>
            <a:pPr lvl="1"/>
            <a:r>
              <a:rPr lang="en-US" dirty="0"/>
              <a:t>All the generated artifacts will reside within this top-level directory</a:t>
            </a:r>
          </a:p>
          <a:p>
            <a:r>
              <a:rPr lang="en-US" dirty="0"/>
              <a:t>Create a basic </a:t>
            </a:r>
            <a:r>
              <a:rPr lang="en-US" dirty="0" err="1"/>
              <a:t>Yaml</a:t>
            </a:r>
            <a:r>
              <a:rPr lang="en-US" dirty="0"/>
              <a:t> IR file using your preferred text editor</a:t>
            </a:r>
          </a:p>
          <a:p>
            <a:pPr lvl="1"/>
            <a:r>
              <a:rPr lang="en-US" dirty="0" err="1"/>
              <a:t>BasicRISC.yaml</a:t>
            </a:r>
            <a:endParaRPr lang="en-US" dirty="0"/>
          </a:p>
          <a:p>
            <a:r>
              <a:rPr lang="en-US" dirty="0"/>
              <a:t>Add some header information to describe the file</a:t>
            </a:r>
          </a:p>
          <a:p>
            <a:pPr lvl="1"/>
            <a:r>
              <a:rPr lang="en-US" dirty="0"/>
              <a:t>Remember: comments are denoted using ‘#’</a:t>
            </a:r>
          </a:p>
          <a:p>
            <a:pPr lvl="1"/>
            <a:r>
              <a:rPr lang="en-US" dirty="0"/>
              <a:t>Multi-line comments need a new ‘#’ for every new line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/LEVEL1/Step1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6597570" y="1690688"/>
            <a:ext cx="5347503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#---------------------------------------------------</a:t>
            </a:r>
          </a:p>
          <a:p>
            <a:r>
              <a:rPr lang="en-US" dirty="0">
                <a:solidFill>
                  <a:schemeClr val="tx1"/>
                </a:solidFill>
              </a:rPr>
              <a:t>#--- </a:t>
            </a:r>
            <a:r>
              <a:rPr lang="en-US" dirty="0" err="1">
                <a:solidFill>
                  <a:schemeClr val="tx1"/>
                </a:solidFill>
              </a:rPr>
              <a:t>BasicRISC.yaml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#</a:t>
            </a:r>
          </a:p>
          <a:p>
            <a:r>
              <a:rPr lang="en-US" dirty="0">
                <a:solidFill>
                  <a:schemeClr val="tx1"/>
                </a:solidFill>
              </a:rPr>
              <a:t># My first </a:t>
            </a:r>
            <a:r>
              <a:rPr lang="en-US" dirty="0" err="1">
                <a:solidFill>
                  <a:schemeClr val="tx1"/>
                </a:solidFill>
              </a:rPr>
              <a:t>CoreGen</a:t>
            </a:r>
            <a:r>
              <a:rPr lang="en-US" dirty="0">
                <a:solidFill>
                  <a:schemeClr val="tx1"/>
                </a:solidFill>
              </a:rPr>
              <a:t> Design Experiment</a:t>
            </a:r>
          </a:p>
          <a:p>
            <a:r>
              <a:rPr lang="en-US" dirty="0">
                <a:solidFill>
                  <a:schemeClr val="tx1"/>
                </a:solidFill>
              </a:rPr>
              <a:t>#---------------------------------------------------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7162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Define the project 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3950142"/>
          </a:xfrm>
        </p:spPr>
        <p:txBody>
          <a:bodyPr>
            <a:normAutofit/>
          </a:bodyPr>
          <a:lstStyle/>
          <a:p>
            <a:r>
              <a:rPr lang="en-US" dirty="0"/>
              <a:t>Now we need to create a new project</a:t>
            </a:r>
          </a:p>
          <a:p>
            <a:pPr lvl="1"/>
            <a:r>
              <a:rPr lang="en-US" dirty="0"/>
              <a:t>Describes the name and type of the project</a:t>
            </a:r>
          </a:p>
          <a:p>
            <a:pPr lvl="1"/>
            <a:r>
              <a:rPr lang="en-US" dirty="0"/>
              <a:t>Helps optimize code generation for different project types</a:t>
            </a:r>
          </a:p>
          <a:p>
            <a:pPr lvl="1"/>
            <a:r>
              <a:rPr lang="en-US" dirty="0"/>
              <a:t>Future support for different Chisel or LLVM backends</a:t>
            </a:r>
          </a:p>
          <a:p>
            <a:r>
              <a:rPr lang="en-US" dirty="0"/>
              <a:t>Create a new “</a:t>
            </a:r>
            <a:r>
              <a:rPr lang="en-US" dirty="0" err="1"/>
              <a:t>ProjectInfo</a:t>
            </a:r>
            <a:r>
              <a:rPr lang="en-US" dirty="0"/>
              <a:t>” node block as shown here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/LEVEL1/Step2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6597570" y="1690688"/>
            <a:ext cx="5347503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#---------------------------------------------------</a:t>
            </a:r>
          </a:p>
          <a:p>
            <a:r>
              <a:rPr lang="en-US" sz="1600" dirty="0">
                <a:solidFill>
                  <a:schemeClr val="tx1"/>
                </a:solidFill>
              </a:rPr>
              <a:t>#--- 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#</a:t>
            </a:r>
          </a:p>
          <a:p>
            <a:r>
              <a:rPr lang="en-US" sz="1600" dirty="0">
                <a:solidFill>
                  <a:schemeClr val="tx1"/>
                </a:solidFill>
              </a:rPr>
              <a:t># My first </a:t>
            </a:r>
            <a:r>
              <a:rPr lang="en-US" sz="1600" dirty="0" err="1">
                <a:solidFill>
                  <a:schemeClr val="tx1"/>
                </a:solidFill>
              </a:rPr>
              <a:t>CoreGen</a:t>
            </a:r>
            <a:r>
              <a:rPr lang="en-US" sz="1600" dirty="0">
                <a:solidFill>
                  <a:schemeClr val="tx1"/>
                </a:solidFill>
              </a:rPr>
              <a:t> Design Experiment</a:t>
            </a:r>
          </a:p>
          <a:p>
            <a:r>
              <a:rPr lang="en-US" sz="1600" dirty="0">
                <a:solidFill>
                  <a:schemeClr val="tx1"/>
                </a:solidFill>
              </a:rPr>
              <a:t>#---------------------------------------------------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# -------------------------------------------------------</a:t>
            </a:r>
          </a:p>
          <a:p>
            <a:r>
              <a:rPr lang="en-US" sz="1600" dirty="0">
                <a:solidFill>
                  <a:schemeClr val="tx1"/>
                </a:solidFill>
              </a:rPr>
              <a:t># </a:t>
            </a:r>
            <a:r>
              <a:rPr lang="en-US" sz="1600" dirty="0" err="1">
                <a:solidFill>
                  <a:schemeClr val="tx1"/>
                </a:solidFill>
              </a:rPr>
              <a:t>ProjectInfo</a:t>
            </a:r>
            <a:r>
              <a:rPr lang="en-US" sz="1600" dirty="0">
                <a:solidFill>
                  <a:schemeClr val="tx1"/>
                </a:solidFill>
              </a:rPr>
              <a:t> Section</a:t>
            </a:r>
          </a:p>
          <a:p>
            <a:r>
              <a:rPr lang="en-US" sz="1600" dirty="0">
                <a:solidFill>
                  <a:schemeClr val="tx1"/>
                </a:solidFill>
              </a:rPr>
              <a:t># -------------------------------------------------------</a:t>
            </a:r>
          </a:p>
          <a:p>
            <a:r>
              <a:rPr lang="en-US" sz="1600" dirty="0" err="1">
                <a:solidFill>
                  <a:schemeClr val="tx1"/>
                </a:solidFill>
              </a:rPr>
              <a:t>ProjectInfo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ProjectName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BasicRISC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ProjectRoot</a:t>
            </a:r>
            <a:r>
              <a:rPr lang="en-US" sz="1600" dirty="0">
                <a:solidFill>
                  <a:schemeClr val="tx1"/>
                </a:solidFill>
              </a:rPr>
              <a:t>: ./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ProjectType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soc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ChiselMajorVersion</a:t>
            </a:r>
            <a:r>
              <a:rPr lang="en-US" sz="1600" dirty="0">
                <a:solidFill>
                  <a:schemeClr val="tx1"/>
                </a:solidFill>
              </a:rPr>
              <a:t>: 3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ChiselMinorVersion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81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Define the project information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92940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Parameters:</a:t>
            </a:r>
          </a:p>
          <a:p>
            <a:pPr lvl="1"/>
            <a:r>
              <a:rPr lang="en-US" i="1" u="sng" dirty="0" err="1"/>
              <a:t>ProjectName</a:t>
            </a:r>
            <a:r>
              <a:rPr lang="en-US" dirty="0"/>
              <a:t>: Name of the project.  Utilized downstream by the generated LLVM compiler to define the architecture target</a:t>
            </a:r>
          </a:p>
          <a:p>
            <a:pPr lvl="1"/>
            <a:r>
              <a:rPr lang="en-US" i="1" u="sng" dirty="0" err="1"/>
              <a:t>ProjectRoot</a:t>
            </a:r>
            <a:r>
              <a:rPr lang="en-US" dirty="0"/>
              <a:t>: The source directory of the project.  Usually “./”.  Can point at other directories</a:t>
            </a:r>
          </a:p>
          <a:p>
            <a:pPr lvl="1"/>
            <a:r>
              <a:rPr lang="en-US" i="1" u="sng" dirty="0" err="1"/>
              <a:t>ProjectType</a:t>
            </a:r>
            <a:r>
              <a:rPr lang="en-US" dirty="0"/>
              <a:t>: Defines the ”style” of the project</a:t>
            </a:r>
          </a:p>
          <a:p>
            <a:pPr lvl="1"/>
            <a:r>
              <a:rPr lang="en-US" i="1" u="sng" dirty="0" err="1"/>
              <a:t>ChiselMajorVersion</a:t>
            </a:r>
            <a:r>
              <a:rPr lang="en-US" dirty="0"/>
              <a:t>: Defines the major version for the generated Chisel</a:t>
            </a:r>
          </a:p>
          <a:p>
            <a:pPr lvl="1"/>
            <a:r>
              <a:rPr lang="en-US" i="1" u="sng" dirty="0" err="1"/>
              <a:t>ChiselMinorVersion</a:t>
            </a:r>
            <a:r>
              <a:rPr lang="en-US" dirty="0"/>
              <a:t>: Defines the minor version for the generated Chisel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754BA-8440-E143-84B3-9DDF416F0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92940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Project Types</a:t>
            </a:r>
          </a:p>
          <a:p>
            <a:pPr lvl="1"/>
            <a:r>
              <a:rPr lang="en-US" i="1" u="sng" dirty="0" err="1"/>
              <a:t>soc</a:t>
            </a:r>
            <a:r>
              <a:rPr lang="en-US" dirty="0"/>
              <a:t>: System on chip designs with connectivity between heterogeneous modules/cores as well as internal and/or external memories</a:t>
            </a:r>
          </a:p>
          <a:p>
            <a:pPr lvl="1"/>
            <a:r>
              <a:rPr lang="en-US" i="1" u="sng" dirty="0"/>
              <a:t>module</a:t>
            </a:r>
            <a:r>
              <a:rPr lang="en-US" dirty="0"/>
              <a:t>: Hardware entities that are effectively self contained.  Will contain a small number of disparate node types</a:t>
            </a:r>
          </a:p>
          <a:p>
            <a:pPr lvl="1"/>
            <a:r>
              <a:rPr lang="en-US" i="1" u="sng" dirty="0"/>
              <a:t>extension</a:t>
            </a:r>
            <a:r>
              <a:rPr lang="en-US" dirty="0"/>
              <a:t>: Hardware entities that include hierarchies of modules.  EG, an accelerator with its respective ISA</a:t>
            </a:r>
          </a:p>
          <a:p>
            <a:pPr lvl="1"/>
            <a:r>
              <a:rPr lang="en-US" i="1" u="sng" dirty="0"/>
              <a:t>unknown</a:t>
            </a:r>
            <a:r>
              <a:rPr lang="en-US" dirty="0"/>
              <a:t>: Projects that don’t fit any of the aforementioned models</a:t>
            </a:r>
          </a:p>
          <a:p>
            <a:r>
              <a:rPr lang="en-US" dirty="0"/>
              <a:t>Chisel Versions</a:t>
            </a:r>
          </a:p>
          <a:p>
            <a:pPr lvl="1"/>
            <a:r>
              <a:rPr lang="en-US" dirty="0"/>
              <a:t>Currently only supports “3” &amp; “0” for Chisel 3.0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/LEVEL1/Step2</a:t>
            </a:r>
            <a:endParaRPr lang="en-US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98471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Now we begin adding registers to our design</a:t>
            </a:r>
          </a:p>
          <a:p>
            <a:r>
              <a:rPr lang="en-US" dirty="0"/>
              <a:t>All the registers are added in a single </a:t>
            </a:r>
            <a:r>
              <a:rPr lang="en-US" i="1" u="sng" dirty="0"/>
              <a:t>Registers</a:t>
            </a:r>
            <a:r>
              <a:rPr lang="en-US" dirty="0"/>
              <a:t> node block</a:t>
            </a:r>
          </a:p>
          <a:p>
            <a:pPr lvl="1"/>
            <a:r>
              <a:rPr lang="en-US" dirty="0"/>
              <a:t>We will separate them into register classes in Step 4</a:t>
            </a:r>
          </a:p>
          <a:p>
            <a:r>
              <a:rPr lang="en-US" dirty="0"/>
              <a:t>Registers must have unique names</a:t>
            </a:r>
          </a:p>
          <a:p>
            <a:pPr lvl="1"/>
            <a:r>
              <a:rPr lang="en-US" dirty="0"/>
              <a:t>Each register will have a multitude of parameters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RegName</a:t>
            </a:r>
            <a:r>
              <a:rPr lang="en-US" sz="1600" dirty="0">
                <a:solidFill>
                  <a:schemeClr val="tx1"/>
                </a:solidFill>
              </a:rPr>
              <a:t>: r0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Width: 64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Index: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PseudoName</a:t>
            </a:r>
            <a:r>
              <a:rPr lang="en-US" sz="1600" dirty="0">
                <a:solidFill>
                  <a:schemeClr val="tx1"/>
                </a:solidFill>
              </a:rPr>
              <a:t>: zero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IsFixedValue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FixedValue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IsSIMD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RWReg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ROReg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CSRReg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AMSReg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TUSReg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Shared: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PCReg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Lets start by adding an </a:t>
            </a:r>
            <a:r>
              <a:rPr lang="en-US" b="1" i="1" dirty="0"/>
              <a:t>r0</a:t>
            </a:r>
            <a:r>
              <a:rPr lang="en-US" i="1" dirty="0"/>
              <a:t> </a:t>
            </a:r>
            <a:r>
              <a:rPr lang="en-US" dirty="0"/>
              <a:t>register as shown here</a:t>
            </a:r>
          </a:p>
          <a:p>
            <a:r>
              <a:rPr lang="en-US" dirty="0"/>
              <a:t>A few interesting things to note:</a:t>
            </a:r>
          </a:p>
          <a:p>
            <a:pPr lvl="1"/>
            <a:r>
              <a:rPr lang="en-US" dirty="0"/>
              <a:t>As with other RISC ISAs, </a:t>
            </a:r>
            <a:r>
              <a:rPr lang="en-US" i="1" dirty="0"/>
              <a:t>r0</a:t>
            </a:r>
            <a:r>
              <a:rPr lang="en-US" dirty="0"/>
              <a:t> is hardwired to “0”</a:t>
            </a:r>
          </a:p>
          <a:p>
            <a:pPr lvl="1"/>
            <a:r>
              <a:rPr lang="en-US" dirty="0"/>
              <a:t>Read-Only register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437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E83F9-D27A-4D41-8C65-65205CE2F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87588-751C-CD4D-8003-AD72561B0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System Architect Tool Infrastructure</a:t>
            </a:r>
          </a:p>
          <a:p>
            <a:endParaRPr lang="en-US" dirty="0"/>
          </a:p>
          <a:p>
            <a:r>
              <a:rPr lang="en-US" dirty="0"/>
              <a:t>Designing a Basic RISC Device</a:t>
            </a:r>
          </a:p>
          <a:p>
            <a:endParaRPr lang="en-US" dirty="0"/>
          </a:p>
          <a:p>
            <a:r>
              <a:rPr lang="en-US" dirty="0"/>
              <a:t>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73C6AA-2C29-A94D-B6AD-D7E4ADE78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7810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RegName</a:t>
            </a:r>
            <a:r>
              <a:rPr lang="en-US" dirty="0"/>
              <a:t>: unique name of the register used in assembly code</a:t>
            </a:r>
          </a:p>
          <a:p>
            <a:pPr lvl="1"/>
            <a:r>
              <a:rPr lang="en-US" i="1" u="sng" dirty="0"/>
              <a:t>Width</a:t>
            </a:r>
            <a:r>
              <a:rPr lang="en-US" dirty="0"/>
              <a:t>: width of the register in bits</a:t>
            </a:r>
          </a:p>
          <a:p>
            <a:pPr lvl="2"/>
            <a:r>
              <a:rPr lang="en-US" dirty="0"/>
              <a:t>All of our registers here will be 64 bits</a:t>
            </a:r>
          </a:p>
          <a:p>
            <a:pPr lvl="1"/>
            <a:r>
              <a:rPr lang="en-US" i="1" u="sng" dirty="0"/>
              <a:t>Index</a:t>
            </a:r>
            <a:r>
              <a:rPr lang="en-US" dirty="0"/>
              <a:t>: the index within the respective register class, must be unique within the register class</a:t>
            </a:r>
          </a:p>
          <a:p>
            <a:pPr lvl="1"/>
            <a:r>
              <a:rPr lang="en-US" i="1" u="sng" dirty="0" err="1"/>
              <a:t>PseudoName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[Optional] Pseudo name that be also be utilized in assembly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RegName</a:t>
            </a:r>
            <a:r>
              <a:rPr lang="en-US" sz="1600" dirty="0">
                <a:solidFill>
                  <a:schemeClr val="tx1"/>
                </a:solidFill>
              </a:rPr>
              <a:t>: r0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Width: 64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Index: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PseudoName</a:t>
            </a:r>
            <a:r>
              <a:rPr lang="en-US" sz="1600" dirty="0">
                <a:solidFill>
                  <a:schemeClr val="tx1"/>
                </a:solidFill>
              </a:rPr>
              <a:t>: zero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IsFixedValue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FixedValue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IsSIMD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RWReg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ROReg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CSRReg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AMSReg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TUSReg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Shared: false</a:t>
            </a:r>
          </a:p>
          <a:p>
            <a:r>
              <a:rPr lang="en-US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PCReg</a:t>
            </a:r>
            <a:r>
              <a:rPr lang="en-US" dirty="0">
                <a:solidFill>
                  <a:schemeClr val="tx1"/>
                </a:solidFill>
              </a:rPr>
              <a:t>: false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IsFixedValue</a:t>
            </a:r>
            <a:r>
              <a:rPr lang="en-US" dirty="0"/>
              <a:t>: Is this register hardwired to a fixed value?  If ‘true’, then we must also have a “</a:t>
            </a:r>
            <a:r>
              <a:rPr lang="en-US" dirty="0" err="1"/>
              <a:t>FixedValue</a:t>
            </a:r>
            <a:r>
              <a:rPr lang="en-US" dirty="0"/>
              <a:t>” parameter</a:t>
            </a:r>
          </a:p>
          <a:p>
            <a:pPr lvl="1"/>
            <a:r>
              <a:rPr lang="en-US" i="1" u="sng" dirty="0" err="1"/>
              <a:t>FixedValue</a:t>
            </a:r>
            <a:r>
              <a:rPr lang="en-US" dirty="0"/>
              <a:t>: the decimal value of the hardwired register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23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IsSIMD</a:t>
            </a:r>
            <a:r>
              <a:rPr lang="en-US" i="1" u="sng" dirty="0"/>
              <a:t>:</a:t>
            </a:r>
            <a:r>
              <a:rPr lang="en-US" dirty="0"/>
              <a:t> Is the register a SIMD register?</a:t>
            </a:r>
          </a:p>
          <a:p>
            <a:pPr lvl="1"/>
            <a:r>
              <a:rPr lang="en-US" i="1" u="sng" dirty="0" err="1"/>
              <a:t>RWReg</a:t>
            </a:r>
            <a:r>
              <a:rPr lang="en-US" dirty="0"/>
              <a:t>: Can we read and write this register?</a:t>
            </a:r>
          </a:p>
          <a:p>
            <a:pPr lvl="1"/>
            <a:r>
              <a:rPr lang="en-US" i="1" u="sng" dirty="0" err="1"/>
              <a:t>ROReg</a:t>
            </a:r>
            <a:r>
              <a:rPr lang="en-US" dirty="0"/>
              <a:t>: Is this register Read-Only (from assembly)?</a:t>
            </a:r>
          </a:p>
          <a:p>
            <a:pPr lvl="1"/>
            <a:r>
              <a:rPr lang="en-US" i="1" u="sng" dirty="0" err="1"/>
              <a:t>CSRReg</a:t>
            </a:r>
            <a:r>
              <a:rPr lang="en-US" dirty="0"/>
              <a:t>: Is this a configuration/status register?  Generally considered to be on slow data path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RegName</a:t>
            </a:r>
            <a:r>
              <a:rPr lang="en-US" sz="1600" dirty="0">
                <a:solidFill>
                  <a:schemeClr val="tx1"/>
                </a:solidFill>
              </a:rPr>
              <a:t>: r0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Width: 64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Index: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PseudoName</a:t>
            </a:r>
            <a:r>
              <a:rPr lang="en-US" sz="1600" dirty="0">
                <a:solidFill>
                  <a:schemeClr val="tx1"/>
                </a:solidFill>
              </a:rPr>
              <a:t>: zero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IsFixedValue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FixedValue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IsSIMD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RWReg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ROReg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CSRReg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AMSReg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TUSReg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Shared: false</a:t>
            </a:r>
          </a:p>
          <a:p>
            <a:r>
              <a:rPr lang="en-US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PCReg</a:t>
            </a:r>
            <a:r>
              <a:rPr lang="en-US" dirty="0">
                <a:solidFill>
                  <a:schemeClr val="tx1"/>
                </a:solidFill>
              </a:rPr>
              <a:t>: false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AMSReg</a:t>
            </a:r>
            <a:r>
              <a:rPr lang="en-US" dirty="0"/>
              <a:t>: Is this an arithmetic machine state register?  This forces the registers to reside within the ALU pipeline</a:t>
            </a:r>
          </a:p>
          <a:p>
            <a:pPr lvl="1"/>
            <a:r>
              <a:rPr lang="en-US" i="1" u="sng" dirty="0" err="1"/>
              <a:t>TUSReg</a:t>
            </a:r>
            <a:r>
              <a:rPr lang="en-US" dirty="0"/>
              <a:t>: Is this register shared across thread units?  Thread units are duplicated register files for symmetric multi-threading within a core.  If set to false, then each thread unit will get a unique copy of this register</a:t>
            </a:r>
          </a:p>
          <a:p>
            <a:pPr lvl="1"/>
            <a:r>
              <a:rPr lang="en-US" i="1" u="sng" dirty="0"/>
              <a:t>Shared</a:t>
            </a:r>
            <a:r>
              <a:rPr lang="en-US" dirty="0"/>
              <a:t>: Is this register shared across multiple cores?  Configuration registers are generally shared</a:t>
            </a:r>
          </a:p>
          <a:p>
            <a:pPr lvl="1"/>
            <a:r>
              <a:rPr lang="en-US" i="1" u="sng" dirty="0" err="1"/>
              <a:t>PCReg</a:t>
            </a:r>
            <a:r>
              <a:rPr lang="en-US" dirty="0"/>
              <a:t>: Is this register a program counter? PC registers are automatically incremented if they are not modified in the instruction body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3844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9C82E-C95F-FF43-9808-C37831093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Register Parameters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D018C8-4241-F947-9DC6-16F0542B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20F181-3AFD-8C49-890F-2E62B5D27ED9}"/>
              </a:ext>
            </a:extLst>
          </p:cNvPr>
          <p:cNvSpPr/>
          <p:nvPr/>
        </p:nvSpPr>
        <p:spPr>
          <a:xfrm>
            <a:off x="1284791" y="5117588"/>
            <a:ext cx="1226916" cy="497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sp>
        <p:nvSpPr>
          <p:cNvPr id="6" name="Up-Down Arrow 5">
            <a:extLst>
              <a:ext uri="{FF2B5EF4-FFF2-40B4-BE49-F238E27FC236}">
                <a16:creationId xmlns:a16="http://schemas.microsoft.com/office/drawing/2014/main" id="{B303828C-F922-A443-85EB-C91DE00DE461}"/>
              </a:ext>
            </a:extLst>
          </p:cNvPr>
          <p:cNvSpPr/>
          <p:nvPr/>
        </p:nvSpPr>
        <p:spPr>
          <a:xfrm>
            <a:off x="1446836" y="3429000"/>
            <a:ext cx="902825" cy="1688588"/>
          </a:xfrm>
          <a:prstGeom prst="up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BC25C-7198-E344-8988-A437749181A0}"/>
              </a:ext>
            </a:extLst>
          </p:cNvPr>
          <p:cNvSpPr txBox="1"/>
          <p:nvPr/>
        </p:nvSpPr>
        <p:spPr>
          <a:xfrm>
            <a:off x="208344" y="5181778"/>
            <a:ext cx="107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5E08A0-6E3D-154B-8AA9-951D180BF2A0}"/>
              </a:ext>
            </a:extLst>
          </p:cNvPr>
          <p:cNvSpPr txBox="1"/>
          <p:nvPr/>
        </p:nvSpPr>
        <p:spPr>
          <a:xfrm>
            <a:off x="57876" y="4088628"/>
            <a:ext cx="1226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Data Path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7C07C8-C046-0246-8991-92390E633852}"/>
              </a:ext>
            </a:extLst>
          </p:cNvPr>
          <p:cNvSpPr/>
          <p:nvPr/>
        </p:nvSpPr>
        <p:spPr>
          <a:xfrm>
            <a:off x="1284791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8033C1-F3DC-DD45-9F75-086C866C7C2C}"/>
              </a:ext>
            </a:extLst>
          </p:cNvPr>
          <p:cNvSpPr txBox="1"/>
          <p:nvPr/>
        </p:nvSpPr>
        <p:spPr>
          <a:xfrm>
            <a:off x="0" y="2737087"/>
            <a:ext cx="1226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ALU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E80BAFB-5F0D-7F4F-8FFF-2F028AACE7FC}"/>
              </a:ext>
            </a:extLst>
          </p:cNvPr>
          <p:cNvCxnSpPr>
            <a:cxnSpLocks/>
          </p:cNvCxnSpPr>
          <p:nvPr/>
        </p:nvCxnSpPr>
        <p:spPr>
          <a:xfrm>
            <a:off x="2615878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3C297BA-32F6-C541-BE39-AD66DA8A4F14}"/>
              </a:ext>
            </a:extLst>
          </p:cNvPr>
          <p:cNvSpPr txBox="1"/>
          <p:nvPr/>
        </p:nvSpPr>
        <p:spPr>
          <a:xfrm>
            <a:off x="1284791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RWReg</a:t>
            </a:r>
            <a:r>
              <a:rPr lang="en-US" sz="1400" b="1" dirty="0"/>
              <a:t>=true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C2FAF-26CC-6442-971B-E7905FAFEBE4}"/>
              </a:ext>
            </a:extLst>
          </p:cNvPr>
          <p:cNvSpPr/>
          <p:nvPr/>
        </p:nvSpPr>
        <p:spPr>
          <a:xfrm>
            <a:off x="2696901" y="5117588"/>
            <a:ext cx="1226916" cy="497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DB16E4B-A30E-D646-B1C7-097655CBF298}"/>
              </a:ext>
            </a:extLst>
          </p:cNvPr>
          <p:cNvSpPr/>
          <p:nvPr/>
        </p:nvSpPr>
        <p:spPr>
          <a:xfrm>
            <a:off x="2696901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B8F6D42-E114-DF43-9CDE-D4607B4231AE}"/>
              </a:ext>
            </a:extLst>
          </p:cNvPr>
          <p:cNvCxnSpPr>
            <a:cxnSpLocks/>
          </p:cNvCxnSpPr>
          <p:nvPr/>
        </p:nvCxnSpPr>
        <p:spPr>
          <a:xfrm>
            <a:off x="4027988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3BD6C9C-BFE5-094D-BD9E-19D20D631B47}"/>
              </a:ext>
            </a:extLst>
          </p:cNvPr>
          <p:cNvSpPr txBox="1"/>
          <p:nvPr/>
        </p:nvSpPr>
        <p:spPr>
          <a:xfrm>
            <a:off x="2696901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ROReg</a:t>
            </a:r>
            <a:r>
              <a:rPr lang="en-US" sz="1400" b="1" dirty="0"/>
              <a:t>=true</a:t>
            </a:r>
          </a:p>
        </p:txBody>
      </p:sp>
      <p:sp>
        <p:nvSpPr>
          <p:cNvPr id="20" name="Up Arrow 19">
            <a:extLst>
              <a:ext uri="{FF2B5EF4-FFF2-40B4-BE49-F238E27FC236}">
                <a16:creationId xmlns:a16="http://schemas.microsoft.com/office/drawing/2014/main" id="{61602F8C-711D-5149-9E24-85FDF5DADC68}"/>
              </a:ext>
            </a:extLst>
          </p:cNvPr>
          <p:cNvSpPr/>
          <p:nvPr/>
        </p:nvSpPr>
        <p:spPr>
          <a:xfrm>
            <a:off x="2882096" y="3429000"/>
            <a:ext cx="902824" cy="1688588"/>
          </a:xfrm>
          <a:prstGeom prst="up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Up-Down Arrow 22">
            <a:extLst>
              <a:ext uri="{FF2B5EF4-FFF2-40B4-BE49-F238E27FC236}">
                <a16:creationId xmlns:a16="http://schemas.microsoft.com/office/drawing/2014/main" id="{B085E671-D67C-B645-B6FF-DC3CCA492EB3}"/>
              </a:ext>
            </a:extLst>
          </p:cNvPr>
          <p:cNvSpPr/>
          <p:nvPr/>
        </p:nvSpPr>
        <p:spPr>
          <a:xfrm>
            <a:off x="4282631" y="3429000"/>
            <a:ext cx="902825" cy="1688588"/>
          </a:xfrm>
          <a:prstGeom prst="up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9EB799B-4AD7-7C40-BCDD-547C9DF84789}"/>
              </a:ext>
            </a:extLst>
          </p:cNvPr>
          <p:cNvSpPr/>
          <p:nvPr/>
        </p:nvSpPr>
        <p:spPr>
          <a:xfrm>
            <a:off x="4120586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1281794-A376-694A-ABD9-8F35B7DC33D4}"/>
              </a:ext>
            </a:extLst>
          </p:cNvPr>
          <p:cNvCxnSpPr>
            <a:cxnSpLocks/>
          </p:cNvCxnSpPr>
          <p:nvPr/>
        </p:nvCxnSpPr>
        <p:spPr>
          <a:xfrm>
            <a:off x="5451673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2775859-7BCD-DC4C-9523-542346C1DACD}"/>
              </a:ext>
            </a:extLst>
          </p:cNvPr>
          <p:cNvSpPr txBox="1"/>
          <p:nvPr/>
        </p:nvSpPr>
        <p:spPr>
          <a:xfrm>
            <a:off x="4120586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IsSIMD</a:t>
            </a:r>
            <a:r>
              <a:rPr lang="en-US" sz="1400" b="1" dirty="0"/>
              <a:t>=true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3F94121-DA2A-0841-A319-8ADF22419B98}"/>
              </a:ext>
            </a:extLst>
          </p:cNvPr>
          <p:cNvGrpSpPr/>
          <p:nvPr/>
        </p:nvGrpSpPr>
        <p:grpSpPr>
          <a:xfrm>
            <a:off x="4190034" y="5119383"/>
            <a:ext cx="1064868" cy="500126"/>
            <a:chOff x="2696902" y="5612886"/>
            <a:chExt cx="1064868" cy="50012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9C1E9EB-7576-ED48-AFE4-5B1CCD08C280}"/>
                </a:ext>
              </a:extLst>
            </p:cNvPr>
            <p:cNvSpPr/>
            <p:nvPr/>
          </p:nvSpPr>
          <p:spPr>
            <a:xfrm>
              <a:off x="2696902" y="5613463"/>
              <a:ext cx="266216" cy="4977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203905D-63C0-C14C-BFFB-914478900756}"/>
                </a:ext>
              </a:extLst>
            </p:cNvPr>
            <p:cNvSpPr/>
            <p:nvPr/>
          </p:nvSpPr>
          <p:spPr>
            <a:xfrm>
              <a:off x="2963119" y="5615300"/>
              <a:ext cx="266216" cy="4977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3CAF3BF-D5CF-6445-8A26-29C8F9869C48}"/>
                </a:ext>
              </a:extLst>
            </p:cNvPr>
            <p:cNvSpPr/>
            <p:nvPr/>
          </p:nvSpPr>
          <p:spPr>
            <a:xfrm>
              <a:off x="3229337" y="5615300"/>
              <a:ext cx="266216" cy="4977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D5B663-2DE6-8441-A1C7-1561F26F77A7}"/>
                </a:ext>
              </a:extLst>
            </p:cNvPr>
            <p:cNvSpPr/>
            <p:nvPr/>
          </p:nvSpPr>
          <p:spPr>
            <a:xfrm>
              <a:off x="3495554" y="5612886"/>
              <a:ext cx="266216" cy="4977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EAE5D-CF29-1D4E-AD6C-85CF67375175}"/>
              </a:ext>
            </a:extLst>
          </p:cNvPr>
          <p:cNvSpPr/>
          <p:nvPr/>
        </p:nvSpPr>
        <p:spPr>
          <a:xfrm>
            <a:off x="5522082" y="5117588"/>
            <a:ext cx="1226916" cy="497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sp>
        <p:nvSpPr>
          <p:cNvPr id="35" name="Up-Down Arrow 34">
            <a:extLst>
              <a:ext uri="{FF2B5EF4-FFF2-40B4-BE49-F238E27FC236}">
                <a16:creationId xmlns:a16="http://schemas.microsoft.com/office/drawing/2014/main" id="{115DF4C4-079A-7948-931A-0D7951B7B1C6}"/>
              </a:ext>
            </a:extLst>
          </p:cNvPr>
          <p:cNvSpPr/>
          <p:nvPr/>
        </p:nvSpPr>
        <p:spPr>
          <a:xfrm>
            <a:off x="5972691" y="3429000"/>
            <a:ext cx="336627" cy="1688588"/>
          </a:xfrm>
          <a:prstGeom prst="up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D27C0E1-CFB6-664E-9543-C57CF9B963B2}"/>
              </a:ext>
            </a:extLst>
          </p:cNvPr>
          <p:cNvSpPr/>
          <p:nvPr/>
        </p:nvSpPr>
        <p:spPr>
          <a:xfrm>
            <a:off x="5522082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9A5A227-D6AB-3442-A603-41C36BFFF2EC}"/>
              </a:ext>
            </a:extLst>
          </p:cNvPr>
          <p:cNvSpPr txBox="1"/>
          <p:nvPr/>
        </p:nvSpPr>
        <p:spPr>
          <a:xfrm>
            <a:off x="5522082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CSRReg</a:t>
            </a:r>
            <a:r>
              <a:rPr lang="en-US" sz="1400" b="1" dirty="0"/>
              <a:t>=true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B0ACE82-EA84-3041-BF9B-6DFB75A44797}"/>
              </a:ext>
            </a:extLst>
          </p:cNvPr>
          <p:cNvCxnSpPr>
            <a:cxnSpLocks/>
          </p:cNvCxnSpPr>
          <p:nvPr/>
        </p:nvCxnSpPr>
        <p:spPr>
          <a:xfrm>
            <a:off x="6856075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CFE655E-81D6-F045-88BC-F7504DA9AD5A}"/>
              </a:ext>
            </a:extLst>
          </p:cNvPr>
          <p:cNvSpPr/>
          <p:nvPr/>
        </p:nvSpPr>
        <p:spPr>
          <a:xfrm>
            <a:off x="6926484" y="2414506"/>
            <a:ext cx="1226916" cy="20434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C1F8FF4-CBCE-224C-924B-36ED3938355E}"/>
              </a:ext>
            </a:extLst>
          </p:cNvPr>
          <p:cNvSpPr txBox="1"/>
          <p:nvPr/>
        </p:nvSpPr>
        <p:spPr>
          <a:xfrm>
            <a:off x="6926484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AMSReg</a:t>
            </a:r>
            <a:r>
              <a:rPr lang="en-US" sz="1400" b="1" dirty="0"/>
              <a:t>=true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47D0614-C578-F647-ABE1-195D6265D19B}"/>
              </a:ext>
            </a:extLst>
          </p:cNvPr>
          <p:cNvSpPr/>
          <p:nvPr/>
        </p:nvSpPr>
        <p:spPr>
          <a:xfrm>
            <a:off x="6926484" y="3878826"/>
            <a:ext cx="1226916" cy="3651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7757F41-F7DE-3E4A-B29B-DCCAC39ED17C}"/>
              </a:ext>
            </a:extLst>
          </p:cNvPr>
          <p:cNvCxnSpPr>
            <a:cxnSpLocks/>
          </p:cNvCxnSpPr>
          <p:nvPr/>
        </p:nvCxnSpPr>
        <p:spPr>
          <a:xfrm>
            <a:off x="8265932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4895FBD9-0BEF-7442-96E5-04BB1C92A146}"/>
              </a:ext>
            </a:extLst>
          </p:cNvPr>
          <p:cNvSpPr/>
          <p:nvPr/>
        </p:nvSpPr>
        <p:spPr>
          <a:xfrm>
            <a:off x="8346955" y="5117588"/>
            <a:ext cx="1226916" cy="330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TUSReg</a:t>
            </a:r>
            <a:r>
              <a:rPr lang="en-US" sz="1400" dirty="0">
                <a:solidFill>
                  <a:schemeClr val="tx1"/>
                </a:solidFill>
              </a:rPr>
              <a:t>=true</a:t>
            </a:r>
            <a:r>
              <a:rPr lang="en-US" dirty="0"/>
              <a:t> 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1B3D618-38B9-9A47-AB8D-A8BE17ADAA7C}"/>
              </a:ext>
            </a:extLst>
          </p:cNvPr>
          <p:cNvSpPr/>
          <p:nvPr/>
        </p:nvSpPr>
        <p:spPr>
          <a:xfrm>
            <a:off x="8346955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FC8773-426C-044E-809A-E0403D06A6A4}"/>
              </a:ext>
            </a:extLst>
          </p:cNvPr>
          <p:cNvSpPr txBox="1"/>
          <p:nvPr/>
        </p:nvSpPr>
        <p:spPr>
          <a:xfrm>
            <a:off x="8346955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TUSReg</a:t>
            </a:r>
            <a:r>
              <a:rPr lang="en-US" sz="1400" b="1" dirty="0"/>
              <a:t>=true</a:t>
            </a:r>
          </a:p>
        </p:txBody>
      </p:sp>
      <p:sp>
        <p:nvSpPr>
          <p:cNvPr id="55" name="Up-Down Arrow 54">
            <a:extLst>
              <a:ext uri="{FF2B5EF4-FFF2-40B4-BE49-F238E27FC236}">
                <a16:creationId xmlns:a16="http://schemas.microsoft.com/office/drawing/2014/main" id="{B7D4829B-9776-D34F-A56F-EEBB5296777F}"/>
              </a:ext>
            </a:extLst>
          </p:cNvPr>
          <p:cNvSpPr/>
          <p:nvPr/>
        </p:nvSpPr>
        <p:spPr>
          <a:xfrm>
            <a:off x="8509000" y="3429000"/>
            <a:ext cx="902825" cy="1688588"/>
          </a:xfrm>
          <a:prstGeom prst="up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D835F8D-461D-E340-B632-F438D9EEB63B}"/>
              </a:ext>
            </a:extLst>
          </p:cNvPr>
          <p:cNvSpPr/>
          <p:nvPr/>
        </p:nvSpPr>
        <p:spPr>
          <a:xfrm>
            <a:off x="8346955" y="5540875"/>
            <a:ext cx="613449" cy="5751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1"/>
                </a:solidFill>
              </a:rPr>
              <a:t>TUSReg</a:t>
            </a:r>
            <a:r>
              <a:rPr lang="en-US" sz="1000" dirty="0">
                <a:solidFill>
                  <a:schemeClr val="tx1"/>
                </a:solidFill>
              </a:rPr>
              <a:t>=false</a:t>
            </a:r>
            <a:r>
              <a:rPr lang="en-US" sz="1000" dirty="0"/>
              <a:t> 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147FC02-CFF2-D245-B8CB-B6605683A86C}"/>
              </a:ext>
            </a:extLst>
          </p:cNvPr>
          <p:cNvSpPr/>
          <p:nvPr/>
        </p:nvSpPr>
        <p:spPr>
          <a:xfrm>
            <a:off x="8960404" y="5540875"/>
            <a:ext cx="613449" cy="5751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1"/>
                </a:solidFill>
              </a:rPr>
              <a:t>TUSReg</a:t>
            </a:r>
            <a:r>
              <a:rPr lang="en-US" sz="1000" dirty="0">
                <a:solidFill>
                  <a:schemeClr val="tx1"/>
                </a:solidFill>
              </a:rPr>
              <a:t>=false</a:t>
            </a:r>
            <a:r>
              <a:rPr lang="en-US" sz="1000" dirty="0"/>
              <a:t> 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EDE00F2-3F00-5B4C-80D5-E73C122AFF6A}"/>
              </a:ext>
            </a:extLst>
          </p:cNvPr>
          <p:cNvCxnSpPr>
            <a:cxnSpLocks/>
          </p:cNvCxnSpPr>
          <p:nvPr/>
        </p:nvCxnSpPr>
        <p:spPr>
          <a:xfrm>
            <a:off x="9657785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093BA3DB-DF2A-FF45-B498-4A7DEC92D229}"/>
              </a:ext>
            </a:extLst>
          </p:cNvPr>
          <p:cNvSpPr/>
          <p:nvPr/>
        </p:nvSpPr>
        <p:spPr>
          <a:xfrm>
            <a:off x="9738809" y="2414506"/>
            <a:ext cx="802192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Pipeline</a:t>
            </a:r>
            <a:r>
              <a:rPr lang="en-US" sz="1400" dirty="0"/>
              <a:t> 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A05CE7B-D29A-2941-BEB7-6C533EEF6F75}"/>
              </a:ext>
            </a:extLst>
          </p:cNvPr>
          <p:cNvSpPr txBox="1"/>
          <p:nvPr/>
        </p:nvSpPr>
        <p:spPr>
          <a:xfrm>
            <a:off x="9978337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Shared=true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F032834-3BF7-BB46-AA88-A9C428537793}"/>
              </a:ext>
            </a:extLst>
          </p:cNvPr>
          <p:cNvSpPr/>
          <p:nvPr/>
        </p:nvSpPr>
        <p:spPr>
          <a:xfrm>
            <a:off x="10642596" y="2414506"/>
            <a:ext cx="802192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Pipeline</a:t>
            </a:r>
            <a:r>
              <a:rPr lang="en-US" sz="1400" dirty="0"/>
              <a:t> 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D5C9152-348C-5747-B3E7-DA66FF2079C5}"/>
              </a:ext>
            </a:extLst>
          </p:cNvPr>
          <p:cNvSpPr/>
          <p:nvPr/>
        </p:nvSpPr>
        <p:spPr>
          <a:xfrm>
            <a:off x="9952943" y="5034088"/>
            <a:ext cx="1226916" cy="497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D0A110D2-8B38-2848-B8F6-F86B976E1E0B}"/>
              </a:ext>
            </a:extLst>
          </p:cNvPr>
          <p:cNvCxnSpPr>
            <a:stCxn id="61" idx="2"/>
            <a:endCxn id="65" idx="0"/>
          </p:cNvCxnSpPr>
          <p:nvPr/>
        </p:nvCxnSpPr>
        <p:spPr>
          <a:xfrm rot="16200000" flipH="1">
            <a:off x="9550609" y="4018296"/>
            <a:ext cx="1605088" cy="426496"/>
          </a:xfrm>
          <a:prstGeom prst="bentConnector3">
            <a:avLst/>
          </a:prstGeom>
          <a:ln w="7620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7">
            <a:extLst>
              <a:ext uri="{FF2B5EF4-FFF2-40B4-BE49-F238E27FC236}">
                <a16:creationId xmlns:a16="http://schemas.microsoft.com/office/drawing/2014/main" id="{EE6BFA15-D02F-414F-9C45-07698132A018}"/>
              </a:ext>
            </a:extLst>
          </p:cNvPr>
          <p:cNvCxnSpPr>
            <a:cxnSpLocks/>
            <a:stCxn id="64" idx="2"/>
            <a:endCxn id="65" idx="0"/>
          </p:cNvCxnSpPr>
          <p:nvPr/>
        </p:nvCxnSpPr>
        <p:spPr>
          <a:xfrm rot="5400000">
            <a:off x="10002503" y="3992899"/>
            <a:ext cx="1605088" cy="477291"/>
          </a:xfrm>
          <a:prstGeom prst="bentConnector3">
            <a:avLst/>
          </a:prstGeom>
          <a:ln w="7620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8970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</a:t>
            </a:r>
            <a:r>
              <a:rPr lang="en-US" dirty="0" err="1"/>
              <a:t>cont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 add the remainder of the general purpose registers</a:t>
            </a:r>
          </a:p>
          <a:p>
            <a:pPr lvl="1"/>
            <a:r>
              <a:rPr lang="en-US" dirty="0"/>
              <a:t>Add these within the existed </a:t>
            </a:r>
            <a:r>
              <a:rPr lang="en-US" i="1" dirty="0"/>
              <a:t>Registers </a:t>
            </a:r>
            <a:r>
              <a:rPr lang="en-US" dirty="0"/>
              <a:t>block</a:t>
            </a:r>
          </a:p>
          <a:p>
            <a:r>
              <a:rPr lang="en-US" dirty="0"/>
              <a:t>The naming convention used here is: </a:t>
            </a:r>
          </a:p>
          <a:p>
            <a:pPr lvl="1"/>
            <a:r>
              <a:rPr lang="en-US" i="1" dirty="0"/>
              <a:t>r1 - r31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RegName</a:t>
            </a:r>
            <a:r>
              <a:rPr lang="en-US" sz="1600" dirty="0">
                <a:solidFill>
                  <a:schemeClr val="tx1"/>
                </a:solidFill>
              </a:rPr>
              <a:t>: r1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Width: 64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Index: 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IsFixedValue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FixedValue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IsSIMD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RWReg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ROReg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CSRReg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AMSReg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TUSReg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Shared: false</a:t>
            </a:r>
          </a:p>
          <a:p>
            <a:r>
              <a:rPr lang="en-US" dirty="0">
                <a:solidFill>
                  <a:schemeClr val="tx1"/>
                </a:solidFill>
              </a:rPr>
              <a:t>   </a:t>
            </a:r>
            <a:r>
              <a:rPr lang="en-US" dirty="0" err="1">
                <a:solidFill>
                  <a:schemeClr val="tx1"/>
                </a:solidFill>
              </a:rPr>
              <a:t>PCReg</a:t>
            </a:r>
            <a:r>
              <a:rPr lang="en-US" dirty="0">
                <a:solidFill>
                  <a:schemeClr val="tx1"/>
                </a:solidFill>
              </a:rPr>
              <a:t>: false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Remember:</a:t>
            </a:r>
          </a:p>
          <a:p>
            <a:pPr lvl="1"/>
            <a:r>
              <a:rPr lang="en-US" dirty="0"/>
              <a:t>Each needs a unique Index value</a:t>
            </a:r>
          </a:p>
          <a:p>
            <a:pPr lvl="1"/>
            <a:r>
              <a:rPr lang="en-US" dirty="0"/>
              <a:t>Make the remainder of the registers </a:t>
            </a:r>
            <a:r>
              <a:rPr lang="en-US" dirty="0" err="1"/>
              <a:t>ReadWrite</a:t>
            </a:r>
            <a:endParaRPr lang="en-US" dirty="0"/>
          </a:p>
          <a:p>
            <a:pPr lvl="1"/>
            <a:r>
              <a:rPr lang="en-US" dirty="0"/>
              <a:t>Don’t require </a:t>
            </a:r>
            <a:r>
              <a:rPr lang="en-US" dirty="0" err="1"/>
              <a:t>PseudoNames</a:t>
            </a:r>
            <a:r>
              <a:rPr lang="en-US" dirty="0"/>
              <a:t> or </a:t>
            </a:r>
            <a:r>
              <a:rPr lang="en-US" dirty="0" err="1"/>
              <a:t>FixedValues</a:t>
            </a:r>
            <a:endParaRPr lang="en-US" dirty="0"/>
          </a:p>
          <a:p>
            <a:pPr lvl="2"/>
            <a:r>
              <a:rPr lang="en-US" dirty="0"/>
              <a:t>Feel free to add </a:t>
            </a:r>
            <a:r>
              <a:rPr lang="en-US" dirty="0" err="1"/>
              <a:t>PseudoName</a:t>
            </a:r>
            <a:r>
              <a:rPr lang="en-US" dirty="0"/>
              <a:t> values at your leisure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638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Now we need to add our control registers</a:t>
            </a:r>
          </a:p>
          <a:p>
            <a:pPr lvl="1"/>
            <a:r>
              <a:rPr lang="en-US" dirty="0"/>
              <a:t>Notice that we restart the indexing at 0</a:t>
            </a:r>
          </a:p>
          <a:p>
            <a:pPr lvl="1"/>
            <a:r>
              <a:rPr lang="en-US" dirty="0"/>
              <a:t>We will compose two separate register files</a:t>
            </a:r>
          </a:p>
          <a:p>
            <a:r>
              <a:rPr lang="en-US" dirty="0"/>
              <a:t>Read-Only Control </a:t>
            </a:r>
            <a:r>
              <a:rPr lang="en-US" dirty="0" err="1"/>
              <a:t>Regs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PC: program counter</a:t>
            </a:r>
          </a:p>
          <a:p>
            <a:pPr lvl="1"/>
            <a:r>
              <a:rPr lang="en-US" dirty="0"/>
              <a:t>EXC: exception flags</a:t>
            </a:r>
          </a:p>
          <a:p>
            <a:pPr lvl="2"/>
            <a:r>
              <a:rPr lang="en-US" dirty="0"/>
              <a:t>More on this in future tutorials</a:t>
            </a:r>
          </a:p>
          <a:p>
            <a:pPr lvl="1"/>
            <a:r>
              <a:rPr lang="en-US" dirty="0"/>
              <a:t>NE: </a:t>
            </a:r>
            <a:r>
              <a:rPr lang="en-US" i="1" dirty="0"/>
              <a:t>Not equal</a:t>
            </a:r>
            <a:endParaRPr lang="en-US" dirty="0"/>
          </a:p>
          <a:p>
            <a:pPr lvl="1"/>
            <a:r>
              <a:rPr lang="en-US" dirty="0"/>
              <a:t>EQ: </a:t>
            </a:r>
            <a:r>
              <a:rPr lang="en-US" i="1" dirty="0"/>
              <a:t>Equal</a:t>
            </a:r>
            <a:endParaRPr lang="en-US" dirty="0"/>
          </a:p>
          <a:p>
            <a:pPr lvl="1"/>
            <a:r>
              <a:rPr lang="en-US" dirty="0"/>
              <a:t>GT: </a:t>
            </a:r>
            <a:r>
              <a:rPr lang="en-US" i="1" dirty="0"/>
              <a:t>Greater Than</a:t>
            </a:r>
            <a:endParaRPr lang="en-US" dirty="0"/>
          </a:p>
          <a:p>
            <a:pPr lvl="1"/>
            <a:r>
              <a:rPr lang="en-US" dirty="0"/>
              <a:t>LT: </a:t>
            </a:r>
            <a:r>
              <a:rPr lang="en-US" i="1" dirty="0"/>
              <a:t>Less Than</a:t>
            </a:r>
            <a:endParaRPr lang="en-US" dirty="0"/>
          </a:p>
          <a:p>
            <a:pPr lvl="1"/>
            <a:r>
              <a:rPr lang="en-US" dirty="0"/>
              <a:t>GTE: </a:t>
            </a:r>
            <a:r>
              <a:rPr lang="en-US" i="1" dirty="0"/>
              <a:t>Greater than or equal to</a:t>
            </a:r>
            <a:endParaRPr lang="en-US" dirty="0"/>
          </a:p>
          <a:p>
            <a:pPr lvl="1"/>
            <a:r>
              <a:rPr lang="en-US" dirty="0"/>
              <a:t>LTE: </a:t>
            </a:r>
            <a:r>
              <a:rPr lang="en-US" i="1" dirty="0"/>
              <a:t>Less than or equal to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Read-Write Control </a:t>
            </a:r>
            <a:r>
              <a:rPr lang="en-US" dirty="0" err="1"/>
              <a:t>Regs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SP: stack pointer</a:t>
            </a:r>
          </a:p>
          <a:p>
            <a:pPr lvl="1"/>
            <a:r>
              <a:rPr lang="en-US" dirty="0"/>
              <a:t>FP: frame pointer</a:t>
            </a:r>
          </a:p>
          <a:p>
            <a:pPr lvl="1"/>
            <a:r>
              <a:rPr lang="en-US" dirty="0"/>
              <a:t>RP: return pointer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E831C43-1679-1D48-8DDA-43AA1C7B429E}"/>
              </a:ext>
            </a:extLst>
          </p:cNvPr>
          <p:cNvSpPr txBox="1">
            <a:spLocks/>
          </p:cNvSpPr>
          <p:nvPr/>
        </p:nvSpPr>
        <p:spPr>
          <a:xfrm>
            <a:off x="8024148" y="1804889"/>
            <a:ext cx="3756949" cy="16241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Comparison registers (NE, EQ, </a:t>
            </a:r>
            <a:r>
              <a:rPr lang="en-US" dirty="0" err="1"/>
              <a:t>etc</a:t>
            </a:r>
            <a:r>
              <a:rPr lang="en-US" dirty="0"/>
              <a:t>) are utilized for flow control and branches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D94F68-5CA3-1946-97E3-48F1AA3CF3FF}"/>
              </a:ext>
            </a:extLst>
          </p:cNvPr>
          <p:cNvSpPr/>
          <p:nvPr/>
        </p:nvSpPr>
        <p:spPr>
          <a:xfrm>
            <a:off x="8024148" y="3276600"/>
            <a:ext cx="3920925" cy="232554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#-- compare two registers; place result in r7</a:t>
            </a:r>
          </a:p>
          <a:p>
            <a:r>
              <a:rPr lang="en-US" sz="1600" dirty="0">
                <a:solidFill>
                  <a:schemeClr val="tx1"/>
                </a:solidFill>
              </a:rPr>
              <a:t>LABEL:</a:t>
            </a:r>
          </a:p>
          <a:p>
            <a:r>
              <a:rPr lang="en-US" sz="1600" dirty="0">
                <a:solidFill>
                  <a:schemeClr val="tx1"/>
                </a:solidFill>
              </a:rPr>
              <a:t>	#-- compare two registers; </a:t>
            </a:r>
          </a:p>
          <a:p>
            <a:r>
              <a:rPr lang="en-US" sz="1600" dirty="0">
                <a:solidFill>
                  <a:schemeClr val="tx1"/>
                </a:solidFill>
              </a:rPr>
              <a:t>	#-- place result in r7</a:t>
            </a:r>
          </a:p>
          <a:p>
            <a:r>
              <a:rPr lang="en-US" sz="1600" dirty="0">
                <a:solidFill>
                  <a:schemeClr val="tx1"/>
                </a:solidFill>
              </a:rPr>
              <a:t>	</a:t>
            </a:r>
            <a:r>
              <a:rPr lang="en-US" sz="1600" dirty="0" err="1">
                <a:solidFill>
                  <a:schemeClr val="tx1"/>
                </a:solidFill>
              </a:rPr>
              <a:t>cmp.eq</a:t>
            </a:r>
            <a:r>
              <a:rPr lang="en-US" sz="1600" dirty="0">
                <a:solidFill>
                  <a:schemeClr val="tx1"/>
                </a:solidFill>
              </a:rPr>
              <a:t> r7,r5,r6</a:t>
            </a:r>
          </a:p>
          <a:p>
            <a:r>
              <a:rPr lang="en-US" sz="1600" dirty="0">
                <a:solidFill>
                  <a:schemeClr val="tx1"/>
                </a:solidFill>
              </a:rPr>
              <a:t>	#-- if the result was </a:t>
            </a:r>
            <a:r>
              <a:rPr lang="en-US" sz="1600" dirty="0" err="1">
                <a:solidFill>
                  <a:schemeClr val="tx1"/>
                </a:solidFill>
              </a:rPr>
              <a:t>eq</a:t>
            </a:r>
            <a:r>
              <a:rPr lang="en-US" sz="1600" dirty="0">
                <a:solidFill>
                  <a:schemeClr val="tx1"/>
                </a:solidFill>
              </a:rPr>
              <a:t>, take the branch</a:t>
            </a:r>
          </a:p>
          <a:p>
            <a:r>
              <a:rPr lang="en-US" sz="1600" dirty="0">
                <a:solidFill>
                  <a:schemeClr val="tx1"/>
                </a:solidFill>
              </a:rPr>
              <a:t>	</a:t>
            </a:r>
            <a:r>
              <a:rPr lang="en-US" sz="1600" dirty="0" err="1">
                <a:solidFill>
                  <a:schemeClr val="tx1"/>
                </a:solidFill>
              </a:rPr>
              <a:t>brac</a:t>
            </a:r>
            <a:r>
              <a:rPr lang="en-US" sz="1600" dirty="0">
                <a:solidFill>
                  <a:schemeClr val="tx1"/>
                </a:solidFill>
              </a:rPr>
              <a:t> LABEL, r7, </a:t>
            </a:r>
            <a:r>
              <a:rPr lang="en-US" sz="1600" dirty="0" err="1">
                <a:solidFill>
                  <a:schemeClr val="tx1"/>
                </a:solidFill>
              </a:rPr>
              <a:t>eq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169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3147" y="1781836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Comparison registers</a:t>
            </a:r>
          </a:p>
          <a:p>
            <a:pPr lvl="1"/>
            <a:r>
              <a:rPr lang="en-US" dirty="0"/>
              <a:t>Each comparison register has a fixed value associated with it</a:t>
            </a:r>
          </a:p>
          <a:p>
            <a:pPr lvl="1"/>
            <a:r>
              <a:rPr lang="en-US" dirty="0"/>
              <a:t>Fixed values map to the corresponding function code for respective compare instruction</a:t>
            </a:r>
          </a:p>
          <a:p>
            <a:pPr lvl="2"/>
            <a:r>
              <a:rPr lang="en-US" dirty="0"/>
              <a:t>More on this in Step 5 &amp; 6</a:t>
            </a:r>
          </a:p>
          <a:p>
            <a:pPr lvl="2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6635082" y="1781836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Fixed Values</a:t>
            </a:r>
          </a:p>
          <a:p>
            <a:pPr lvl="1"/>
            <a:r>
              <a:rPr lang="en-US" dirty="0"/>
              <a:t>NE = 2</a:t>
            </a:r>
          </a:p>
          <a:p>
            <a:pPr lvl="1"/>
            <a:r>
              <a:rPr lang="en-US" dirty="0"/>
              <a:t>EQ = 3</a:t>
            </a:r>
          </a:p>
          <a:p>
            <a:pPr lvl="1"/>
            <a:r>
              <a:rPr lang="en-US" dirty="0"/>
              <a:t>GT = 4</a:t>
            </a:r>
          </a:p>
          <a:p>
            <a:pPr lvl="1"/>
            <a:r>
              <a:rPr lang="en-US" dirty="0"/>
              <a:t>LT = 5</a:t>
            </a:r>
          </a:p>
          <a:p>
            <a:pPr lvl="1"/>
            <a:r>
              <a:rPr lang="en-US" dirty="0"/>
              <a:t>GTE = 6</a:t>
            </a:r>
          </a:p>
          <a:p>
            <a:pPr lvl="1"/>
            <a:r>
              <a:rPr lang="en-US" dirty="0"/>
              <a:t>LTE = 7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9574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Now that we have our registers defined, we need to create two register classes: </a:t>
            </a:r>
          </a:p>
          <a:p>
            <a:pPr lvl="1"/>
            <a:r>
              <a:rPr lang="en-US" dirty="0"/>
              <a:t>GPR: {r0-r31}</a:t>
            </a:r>
          </a:p>
          <a:p>
            <a:pPr lvl="1"/>
            <a:r>
              <a:rPr lang="en-US" dirty="0"/>
              <a:t>CTRL: {pc, </a:t>
            </a:r>
            <a:r>
              <a:rPr lang="en-US" dirty="0" err="1"/>
              <a:t>exc</a:t>
            </a:r>
            <a:r>
              <a:rPr lang="en-US" dirty="0"/>
              <a:t>, ne, </a:t>
            </a:r>
            <a:r>
              <a:rPr lang="en-US" dirty="0" err="1"/>
              <a:t>etc</a:t>
            </a:r>
            <a:r>
              <a:rPr lang="en-US" dirty="0"/>
              <a:t>}</a:t>
            </a:r>
          </a:p>
          <a:p>
            <a:r>
              <a:rPr lang="en-US" dirty="0"/>
              <a:t>Create a new node block called </a:t>
            </a:r>
            <a:r>
              <a:rPr lang="en-US" i="1" u="sng" dirty="0" err="1"/>
              <a:t>RegClasses</a:t>
            </a:r>
            <a:endParaRPr lang="en-US" i="1" u="sn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RegClasses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RegisterClassName</a:t>
            </a:r>
            <a:r>
              <a:rPr lang="en-US" sz="1600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r0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r1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…..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r31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- </a:t>
            </a:r>
            <a:r>
              <a:rPr lang="en-US" sz="1600" dirty="0" err="1">
                <a:solidFill>
                  <a:schemeClr val="tx1"/>
                </a:solidFill>
              </a:rPr>
              <a:t>RegisterClassName</a:t>
            </a:r>
            <a:r>
              <a:rPr lang="en-US" sz="1600" dirty="0">
                <a:solidFill>
                  <a:schemeClr val="tx1"/>
                </a:solidFill>
              </a:rPr>
              <a:t>: CTRL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- pc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- </a:t>
            </a:r>
            <a:r>
              <a:rPr lang="en-US" sz="1600" dirty="0" err="1">
                <a:solidFill>
                  <a:schemeClr val="tx1"/>
                </a:solidFill>
              </a:rPr>
              <a:t>exc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- ne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- </a:t>
            </a:r>
            <a:r>
              <a:rPr lang="en-US" sz="1600" dirty="0" err="1">
                <a:solidFill>
                  <a:schemeClr val="tx1"/>
                </a:solidFill>
              </a:rPr>
              <a:t>eq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….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- </a:t>
            </a:r>
            <a:r>
              <a:rPr lang="en-US" sz="1600" dirty="0" err="1">
                <a:solidFill>
                  <a:schemeClr val="tx1"/>
                </a:solidFill>
              </a:rPr>
              <a:t>rp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RegisterClassName</a:t>
            </a:r>
            <a:r>
              <a:rPr lang="en-US" dirty="0"/>
              <a:t>: Unique name associated with each register class.  Utilized to specify permissible registers in the instruction format register fields.</a:t>
            </a:r>
          </a:p>
          <a:p>
            <a:pPr lvl="1"/>
            <a:r>
              <a:rPr lang="en-US" i="1" u="sng" dirty="0"/>
              <a:t>Registers</a:t>
            </a:r>
            <a:r>
              <a:rPr lang="en-US" dirty="0"/>
              <a:t>: Defines the set of registers in our register class.  Using the names from the </a:t>
            </a:r>
            <a:r>
              <a:rPr lang="en-US" i="1" dirty="0"/>
              <a:t>Registers</a:t>
            </a:r>
            <a:r>
              <a:rPr lang="en-US" dirty="0"/>
              <a:t> block, add each of the registers to the register class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949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Now that we have all our registers defined, lets utilize System Architect to verify the design so far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FAILED!?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4942A8-8FF0-4642-B2FE-631808B4F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0" y="2190013"/>
            <a:ext cx="4595148" cy="3585754"/>
          </a:xfrm>
          <a:prstGeom prst="rect">
            <a:avLst/>
          </a:prstGeo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1AE89F26-CC40-8F43-92BA-0AB09A0E765A}"/>
              </a:ext>
            </a:extLst>
          </p:cNvPr>
          <p:cNvSpPr/>
          <p:nvPr/>
        </p:nvSpPr>
        <p:spPr>
          <a:xfrm>
            <a:off x="9294148" y="4723283"/>
            <a:ext cx="1071418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3DE054-FD2B-9743-B1A9-A5D5E902F0F3}"/>
              </a:ext>
            </a:extLst>
          </p:cNvPr>
          <p:cNvSpPr txBox="1"/>
          <p:nvPr/>
        </p:nvSpPr>
        <p:spPr>
          <a:xfrm>
            <a:off x="10365566" y="4618691"/>
            <a:ext cx="150552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Failed Analysis Passes</a:t>
            </a:r>
          </a:p>
        </p:txBody>
      </p:sp>
    </p:spTree>
    <p:extLst>
      <p:ext uri="{BB962C8B-B14F-4D97-AF65-F5344CB8AC3E}">
        <p14:creationId xmlns:p14="http://schemas.microsoft.com/office/powerpoint/2010/main" val="37928663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Lets analyze why this failed:</a:t>
            </a:r>
          </a:p>
          <a:p>
            <a:r>
              <a:rPr lang="en-US" i="1" dirty="0" err="1"/>
              <a:t>DanglingRegionPass</a:t>
            </a:r>
            <a:endParaRPr lang="en-US" i="1" dirty="0"/>
          </a:p>
          <a:p>
            <a:pPr lvl="1"/>
            <a:r>
              <a:rPr lang="en-US" dirty="0"/>
              <a:t>Finds the number of unique, unconnected regions of nodes</a:t>
            </a:r>
          </a:p>
          <a:p>
            <a:pPr lvl="1"/>
            <a:r>
              <a:rPr lang="en-US" dirty="0"/>
              <a:t>Graph theory: community detection</a:t>
            </a:r>
          </a:p>
          <a:p>
            <a:pPr lvl="1"/>
            <a:r>
              <a:rPr lang="en-US" dirty="0"/>
              <a:t>We had two unconnected regions</a:t>
            </a:r>
          </a:p>
          <a:p>
            <a:pPr lvl="1"/>
            <a:r>
              <a:rPr lang="en-US" dirty="0"/>
              <a:t>Why??</a:t>
            </a:r>
          </a:p>
          <a:p>
            <a:r>
              <a:rPr lang="en-US" dirty="0"/>
              <a:t>Lets utilize the graphing function to examine the dependence graph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800600" y="2216428"/>
            <a:ext cx="3911600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--dot Step3.dot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dot -</a:t>
            </a:r>
            <a:r>
              <a:rPr lang="en-US" sz="1600" dirty="0" err="1">
                <a:solidFill>
                  <a:schemeClr val="tx1"/>
                </a:solidFill>
              </a:rPr>
              <a:t>Tpng</a:t>
            </a:r>
            <a:r>
              <a:rPr lang="en-US" sz="1600" dirty="0">
                <a:solidFill>
                  <a:schemeClr val="tx1"/>
                </a:solidFill>
              </a:rPr>
              <a:t> Step3.dot &gt; Step3.png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DCA0DB-F5D8-834F-81E1-022C835AB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908" y="1514499"/>
            <a:ext cx="4744984" cy="573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3CC0D7-34EF-7C4F-97D0-20F914E07C5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955305" y="1332687"/>
            <a:ext cx="573990" cy="7607806"/>
          </a:xfrm>
          <a:prstGeom prst="rect">
            <a:avLst/>
          </a:prstGeom>
        </p:spPr>
      </p:pic>
      <p:sp>
        <p:nvSpPr>
          <p:cNvPr id="12" name="Left Arrow 11">
            <a:extLst>
              <a:ext uri="{FF2B5EF4-FFF2-40B4-BE49-F238E27FC236}">
                <a16:creationId xmlns:a16="http://schemas.microsoft.com/office/drawing/2014/main" id="{28193C86-396E-BD4E-9413-C3565695BF1B}"/>
              </a:ext>
            </a:extLst>
          </p:cNvPr>
          <p:cNvSpPr/>
          <p:nvPr/>
        </p:nvSpPr>
        <p:spPr>
          <a:xfrm rot="16200000">
            <a:off x="5081022" y="4340395"/>
            <a:ext cx="633070" cy="314036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85903D84-1A1A-2041-876A-8961DA3F7F79}"/>
              </a:ext>
            </a:extLst>
          </p:cNvPr>
          <p:cNvSpPr/>
          <p:nvPr/>
        </p:nvSpPr>
        <p:spPr>
          <a:xfrm rot="16200000">
            <a:off x="8827522" y="4340394"/>
            <a:ext cx="633070" cy="314036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3495E8-F4D6-D14A-8579-A25D65CED1F7}"/>
              </a:ext>
            </a:extLst>
          </p:cNvPr>
          <p:cNvSpPr txBox="1"/>
          <p:nvPr/>
        </p:nvSpPr>
        <p:spPr>
          <a:xfrm>
            <a:off x="4838757" y="3306923"/>
            <a:ext cx="111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CTRL Register 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5A7281-A937-E14F-9D3B-DDF7FAA96658}"/>
              </a:ext>
            </a:extLst>
          </p:cNvPr>
          <p:cNvSpPr txBox="1"/>
          <p:nvPr/>
        </p:nvSpPr>
        <p:spPr>
          <a:xfrm>
            <a:off x="8610601" y="3306923"/>
            <a:ext cx="111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GPR Register File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6390C3-5286-824B-A90F-4DECDC4B5FEE}"/>
              </a:ext>
            </a:extLst>
          </p:cNvPr>
          <p:cNvSpPr txBox="1"/>
          <p:nvPr/>
        </p:nvSpPr>
        <p:spPr>
          <a:xfrm>
            <a:off x="5956357" y="3025288"/>
            <a:ext cx="2755843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two, unique register files that aren’t yet connected to anything useful.  Hence, two unconnected regions of hardware!</a:t>
            </a:r>
          </a:p>
        </p:txBody>
      </p:sp>
    </p:spTree>
    <p:extLst>
      <p:ext uri="{BB962C8B-B14F-4D97-AF65-F5344CB8AC3E}">
        <p14:creationId xmlns:p14="http://schemas.microsoft.com/office/powerpoint/2010/main" val="42076530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Define an instruction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Now that we have registers and register classes, we need an instruction set container</a:t>
            </a:r>
          </a:p>
          <a:p>
            <a:r>
              <a:rPr lang="en-US" dirty="0"/>
              <a:t>ISA nodes have a single parameter that identifies a unique ISA name</a:t>
            </a:r>
          </a:p>
          <a:p>
            <a:r>
              <a:rPr lang="en-US" dirty="0"/>
              <a:t>You can include an unlimited number of unique ISAs in a design</a:t>
            </a:r>
          </a:p>
          <a:p>
            <a:r>
              <a:rPr lang="en-US" dirty="0"/>
              <a:t>ISA nodes are ”containers”</a:t>
            </a:r>
          </a:p>
          <a:p>
            <a:pPr lvl="1"/>
            <a:r>
              <a:rPr lang="en-US" dirty="0"/>
              <a:t>We will utilize them in future steps to organize instructions and register classes into an instruction set implementation</a:t>
            </a:r>
          </a:p>
          <a:p>
            <a:r>
              <a:rPr lang="en-US" dirty="0"/>
              <a:t>Define an </a:t>
            </a:r>
            <a:r>
              <a:rPr lang="en-US" i="1" u="sng" dirty="0"/>
              <a:t>ISAs</a:t>
            </a:r>
            <a:r>
              <a:rPr lang="en-US" dirty="0"/>
              <a:t> node block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/LEVEL1/Step4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ISAs: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ISAName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ISAName</a:t>
            </a:r>
            <a:r>
              <a:rPr lang="en-US" dirty="0"/>
              <a:t>: Unique name for an instruction set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491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2D5D185-2647-A243-B0E5-92D50D31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 Tool Infrastructure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3A3F74-1DAC-B648-A221-8CDF0F38E9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Tools/API Interfaces for System Architect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5BE31-6293-C342-9259-2617C8903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5208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Define an instruction set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Now that we have all our instruction set defined, lets rerun our analysis passes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FAILED AGAIN!?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/LEVEL1/Step4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1AE89F26-CC40-8F43-92BA-0AB09A0E765A}"/>
              </a:ext>
            </a:extLst>
          </p:cNvPr>
          <p:cNvSpPr/>
          <p:nvPr/>
        </p:nvSpPr>
        <p:spPr>
          <a:xfrm>
            <a:off x="9147844" y="4543912"/>
            <a:ext cx="1071418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3DE054-FD2B-9743-B1A9-A5D5E902F0F3}"/>
              </a:ext>
            </a:extLst>
          </p:cNvPr>
          <p:cNvSpPr txBox="1"/>
          <p:nvPr/>
        </p:nvSpPr>
        <p:spPr>
          <a:xfrm>
            <a:off x="10219262" y="4439320"/>
            <a:ext cx="150552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Failed Analysis Passes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F29C29-7BF4-234E-A2BC-2E596596A89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9000" y="2227268"/>
            <a:ext cx="4448844" cy="353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6607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Define an instruction set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i="1" dirty="0" err="1"/>
              <a:t>DanglingRegionPass</a:t>
            </a:r>
            <a:r>
              <a:rPr lang="en-US" dirty="0"/>
              <a:t> fails for the same reason as in Step 3</a:t>
            </a:r>
          </a:p>
          <a:p>
            <a:pPr lvl="1"/>
            <a:r>
              <a:rPr lang="en-US" dirty="0"/>
              <a:t>Multiple unconnected regions</a:t>
            </a:r>
          </a:p>
          <a:p>
            <a:r>
              <a:rPr lang="en-US" dirty="0"/>
              <a:t>The </a:t>
            </a:r>
            <a:r>
              <a:rPr lang="en-US" i="1" dirty="0" err="1"/>
              <a:t>DanglingNodePass</a:t>
            </a:r>
            <a:r>
              <a:rPr lang="en-US" dirty="0"/>
              <a:t> fails because our new ISA isn’t utilized in any cores yet</a:t>
            </a:r>
          </a:p>
          <a:p>
            <a:r>
              <a:rPr lang="en-US" dirty="0"/>
              <a:t>Lets utilize CGCLI to rerun our passes and ignore these two analysis passes</a:t>
            </a:r>
          </a:p>
          <a:p>
            <a:pPr lvl="1"/>
            <a:r>
              <a:rPr lang="en-US" dirty="0"/>
              <a:t>Success!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/LEVEL1/Step4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421775" y="2512726"/>
            <a:ext cx="7668625" cy="4781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 --disable-pass "</a:t>
            </a:r>
            <a:r>
              <a:rPr lang="en-US" sz="1600" dirty="0" err="1">
                <a:solidFill>
                  <a:schemeClr val="tx1"/>
                </a:solidFill>
              </a:rPr>
              <a:t>DanglingRegionPass,DanglingNodePass</a:t>
            </a:r>
            <a:r>
              <a:rPr lang="en-US" sz="1600" dirty="0">
                <a:solidFill>
                  <a:schemeClr val="tx1"/>
                </a:solidFill>
              </a:rPr>
              <a:t>"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9C7E6E-6A51-574C-A920-6D623D028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875" y="1622384"/>
            <a:ext cx="6879049" cy="4781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F39F4D-7756-BA42-8274-13B5ED3E3AC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842378" y="1286906"/>
            <a:ext cx="827417" cy="7743136"/>
          </a:xfrm>
          <a:prstGeom prst="rect">
            <a:avLst/>
          </a:prstGeom>
        </p:spPr>
      </p:pic>
      <p:sp>
        <p:nvSpPr>
          <p:cNvPr id="12" name="Left Arrow 11">
            <a:extLst>
              <a:ext uri="{FF2B5EF4-FFF2-40B4-BE49-F238E27FC236}">
                <a16:creationId xmlns:a16="http://schemas.microsoft.com/office/drawing/2014/main" id="{81890F06-B8B7-F941-B370-B5B82C3CAB98}"/>
              </a:ext>
            </a:extLst>
          </p:cNvPr>
          <p:cNvSpPr/>
          <p:nvPr/>
        </p:nvSpPr>
        <p:spPr>
          <a:xfrm rot="18291404">
            <a:off x="4707094" y="4330229"/>
            <a:ext cx="633070" cy="314036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E8D3C7-9C48-C340-97CF-038B85C56D99}"/>
              </a:ext>
            </a:extLst>
          </p:cNvPr>
          <p:cNvSpPr txBox="1"/>
          <p:nvPr/>
        </p:nvSpPr>
        <p:spPr>
          <a:xfrm>
            <a:off x="4774584" y="3597893"/>
            <a:ext cx="111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Dangling ISA Node</a:t>
            </a:r>
          </a:p>
        </p:txBody>
      </p:sp>
    </p:spTree>
    <p:extLst>
      <p:ext uri="{BB962C8B-B14F-4D97-AF65-F5344CB8AC3E}">
        <p14:creationId xmlns:p14="http://schemas.microsoft.com/office/powerpoint/2010/main" val="32849024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73200"/>
            <a:ext cx="3756949" cy="441676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Now that we have our ISA ready to receive instructions and our register classes ready to be utilized, we can begin defining instruction formats</a:t>
            </a:r>
          </a:p>
          <a:p>
            <a:r>
              <a:rPr lang="en-US" dirty="0"/>
              <a:t>Instruction formats can contain an unlimited number of fields in any bit width</a:t>
            </a:r>
          </a:p>
          <a:p>
            <a:pPr lvl="1"/>
            <a:r>
              <a:rPr lang="en-US" dirty="0"/>
              <a:t>RISC is not required</a:t>
            </a:r>
          </a:p>
          <a:p>
            <a:r>
              <a:rPr lang="en-US" dirty="0"/>
              <a:t>Three types of fields are supported</a:t>
            </a:r>
          </a:p>
          <a:p>
            <a:pPr lvl="1"/>
            <a:r>
              <a:rPr lang="en-US" i="1" u="sng" dirty="0"/>
              <a:t>Encoding Fields</a:t>
            </a:r>
            <a:r>
              <a:rPr lang="en-US" dirty="0"/>
              <a:t>: Hardwired encodings for individual instructions</a:t>
            </a:r>
          </a:p>
          <a:p>
            <a:pPr lvl="1"/>
            <a:r>
              <a:rPr lang="en-US" i="1" u="sng" dirty="0"/>
              <a:t>Register Fields</a:t>
            </a:r>
            <a:r>
              <a:rPr lang="en-US" dirty="0"/>
              <a:t>: Inserted by the assembler and utilized as indices into hardware state</a:t>
            </a:r>
          </a:p>
          <a:p>
            <a:pPr lvl="1"/>
            <a:r>
              <a:rPr lang="en-US" i="1" u="sng" dirty="0"/>
              <a:t>Immediate Value Fields</a:t>
            </a:r>
            <a:r>
              <a:rPr lang="en-US" dirty="0"/>
              <a:t>: Inserted by the assembler and utilized as literal values by the instruction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6E8779-AEE7-3F47-877E-E176D0DEAA7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3671" y="1825529"/>
            <a:ext cx="7596852" cy="1267265"/>
          </a:xfrm>
          <a:prstGeom prst="rect">
            <a:avLst/>
          </a:prstGeom>
        </p:spPr>
      </p:pic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BFB8793-CE7C-8C48-8711-102CB10F57B2}"/>
              </a:ext>
            </a:extLst>
          </p:cNvPr>
          <p:cNvSpPr txBox="1">
            <a:spLocks/>
          </p:cNvSpPr>
          <p:nvPr/>
        </p:nvSpPr>
        <p:spPr>
          <a:xfrm>
            <a:off x="5211202" y="3946093"/>
            <a:ext cx="3043183" cy="12275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RA: register input</a:t>
            </a:r>
          </a:p>
          <a:p>
            <a:r>
              <a:rPr lang="en-US" dirty="0"/>
              <a:t>RB: register input</a:t>
            </a:r>
          </a:p>
          <a:p>
            <a:r>
              <a:rPr lang="en-US" dirty="0"/>
              <a:t>RT: register output (target)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63B20D8C-A4D9-5247-8CFC-8351BD28AB12}"/>
              </a:ext>
            </a:extLst>
          </p:cNvPr>
          <p:cNvSpPr txBox="1">
            <a:spLocks/>
          </p:cNvSpPr>
          <p:nvPr/>
        </p:nvSpPr>
        <p:spPr>
          <a:xfrm>
            <a:off x="8870439" y="3951102"/>
            <a:ext cx="3043183" cy="122256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OPC: opcode encoding</a:t>
            </a:r>
          </a:p>
          <a:p>
            <a:r>
              <a:rPr lang="en-US" dirty="0"/>
              <a:t>FUNC: function encoding</a:t>
            </a:r>
          </a:p>
          <a:p>
            <a:r>
              <a:rPr lang="en-US" dirty="0"/>
              <a:t>IMM: immediate value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63DE7A-03E8-B442-BF33-D5B048A58CCA}"/>
              </a:ext>
            </a:extLst>
          </p:cNvPr>
          <p:cNvSpPr/>
          <p:nvPr/>
        </p:nvSpPr>
        <p:spPr>
          <a:xfrm>
            <a:off x="4759685" y="3450978"/>
            <a:ext cx="7184823" cy="46638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BasicRISC</a:t>
            </a:r>
            <a:r>
              <a:rPr lang="en-US" dirty="0">
                <a:solidFill>
                  <a:schemeClr val="tx1"/>
                </a:solidFill>
              </a:rPr>
              <a:t> Includes 6 Fields across 32 bits of encoding</a:t>
            </a:r>
          </a:p>
        </p:txBody>
      </p:sp>
    </p:spTree>
    <p:extLst>
      <p:ext uri="{BB962C8B-B14F-4D97-AF65-F5344CB8AC3E}">
        <p14:creationId xmlns:p14="http://schemas.microsoft.com/office/powerpoint/2010/main" val="34361014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73200"/>
            <a:ext cx="4597401" cy="4416768"/>
          </a:xfrm>
        </p:spPr>
        <p:txBody>
          <a:bodyPr>
            <a:normAutofit/>
          </a:bodyPr>
          <a:lstStyle/>
          <a:p>
            <a:r>
              <a:rPr lang="en-US" dirty="0"/>
              <a:t>For each </a:t>
            </a:r>
            <a:r>
              <a:rPr lang="en-US" i="1" u="sng" dirty="0"/>
              <a:t>Register Field</a:t>
            </a:r>
            <a:r>
              <a:rPr lang="en-US" dirty="0"/>
              <a:t>, we assign a single register class</a:t>
            </a:r>
          </a:p>
          <a:p>
            <a:pPr lvl="1"/>
            <a:r>
              <a:rPr lang="en-US" dirty="0"/>
              <a:t>Enables the correct data path for the respective register index into the correct register file</a:t>
            </a:r>
          </a:p>
          <a:p>
            <a:r>
              <a:rPr lang="en-US" dirty="0" err="1"/>
              <a:t>BasicRISC</a:t>
            </a:r>
            <a:r>
              <a:rPr lang="en-US" dirty="0"/>
              <a:t> will include three instruction formats to support our three variants of register arguments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ED38F3A-C77A-2746-9D39-2D4090B283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310085"/>
              </p:ext>
            </p:extLst>
          </p:nvPr>
        </p:nvGraphicFramePr>
        <p:xfrm>
          <a:off x="5435600" y="1690688"/>
          <a:ext cx="6426200" cy="339597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13100">
                  <a:extLst>
                    <a:ext uri="{9D8B030D-6E8A-4147-A177-3AD203B41FA5}">
                      <a16:colId xmlns:a16="http://schemas.microsoft.com/office/drawing/2014/main" val="2861229180"/>
                    </a:ext>
                  </a:extLst>
                </a:gridCol>
                <a:gridCol w="3213100">
                  <a:extLst>
                    <a:ext uri="{9D8B030D-6E8A-4147-A177-3AD203B41FA5}">
                      <a16:colId xmlns:a16="http://schemas.microsoft.com/office/drawing/2014/main" val="443778294"/>
                    </a:ext>
                  </a:extLst>
                </a:gridCol>
              </a:tblGrid>
              <a:tr h="738822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INST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Rt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 Ra,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Rb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039081"/>
                  </a:ext>
                </a:extLst>
              </a:tr>
              <a:tr h="440690"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/>
                        <a:t>Instruction Format Mnemonic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/>
                        <a:t>Register Class Arguments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6986836"/>
                  </a:ext>
                </a:extLst>
              </a:tr>
              <a:tr h="73882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Arith.if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INST GPR, GPR, GPR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185781"/>
                  </a:ext>
                </a:extLst>
              </a:tr>
              <a:tr h="73882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ReadCtrl.if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INST GPR, GPR, CTRL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1531373"/>
                  </a:ext>
                </a:extLst>
              </a:tr>
              <a:tr h="73882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WriteCtrl.if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INST CTRL, GPR, GPR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6729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4895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Create a new top-level node </a:t>
            </a:r>
            <a:r>
              <a:rPr lang="en-US" i="1" dirty="0" err="1"/>
              <a:t>InstFormats</a:t>
            </a:r>
            <a:endParaRPr lang="en-US" i="1" dirty="0"/>
          </a:p>
          <a:p>
            <a:r>
              <a:rPr lang="en-US" dirty="0"/>
              <a:t>Each format must have a unique name, instruction set container and width</a:t>
            </a:r>
          </a:p>
          <a:p>
            <a:r>
              <a:rPr lang="en-US" dirty="0"/>
              <a:t>Users can define any number of subfields</a:t>
            </a:r>
          </a:p>
          <a:p>
            <a:pPr lvl="1"/>
            <a:r>
              <a:rPr lang="en-US" dirty="0"/>
              <a:t>Subfields must have at least 1 bit</a:t>
            </a:r>
          </a:p>
          <a:p>
            <a:pPr lvl="1"/>
            <a:r>
              <a:rPr lang="en-US" dirty="0"/>
              <a:t>Maximum is the bit width of the encoding</a:t>
            </a:r>
          </a:p>
          <a:p>
            <a:r>
              <a:rPr lang="en-US" b="1" i="1" dirty="0"/>
              <a:t>Note</a:t>
            </a:r>
            <a:r>
              <a:rPr lang="en-US" dirty="0"/>
              <a:t>: You are NOT required to specify all the bits in the encoding</a:t>
            </a:r>
          </a:p>
          <a:p>
            <a:pPr lvl="1"/>
            <a:r>
              <a:rPr lang="en-US" dirty="0"/>
              <a:t>The </a:t>
            </a:r>
            <a:r>
              <a:rPr lang="en-US" i="1" dirty="0" err="1"/>
              <a:t>EncodingGapPass</a:t>
            </a:r>
            <a:r>
              <a:rPr lang="en-US" dirty="0"/>
              <a:t> will tell you if you have unused space</a:t>
            </a:r>
          </a:p>
          <a:p>
            <a:endParaRPr lang="en-US" i="1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InstFormats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InstFormatName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Arith.if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ISA: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FormatWidth</a:t>
            </a:r>
            <a:r>
              <a:rPr lang="en-US" sz="1600" dirty="0">
                <a:solidFill>
                  <a:schemeClr val="tx1"/>
                </a:solidFill>
              </a:rPr>
              <a:t>: 32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Fields: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InstFormatName</a:t>
            </a:r>
            <a:r>
              <a:rPr lang="en-US" i="1" u="sng" dirty="0"/>
              <a:t>:</a:t>
            </a:r>
            <a:r>
              <a:rPr lang="en-US" dirty="0"/>
              <a:t> Contains a unique instruction format name (utilized downstream by instruction definitions)</a:t>
            </a:r>
            <a:endParaRPr lang="en-US" i="1" u="sng" dirty="0"/>
          </a:p>
          <a:p>
            <a:pPr lvl="1"/>
            <a:r>
              <a:rPr lang="en-US" i="1" u="sng" dirty="0"/>
              <a:t>ISA:</a:t>
            </a:r>
            <a:r>
              <a:rPr lang="en-US" dirty="0"/>
              <a:t> Specifies the instruction set container (Step 4)</a:t>
            </a:r>
            <a:endParaRPr lang="en-US" i="1" u="sng" dirty="0"/>
          </a:p>
          <a:p>
            <a:pPr lvl="1"/>
            <a:r>
              <a:rPr lang="en-US" i="1" u="sng" dirty="0" err="1"/>
              <a:t>FormatWidth</a:t>
            </a:r>
            <a:r>
              <a:rPr lang="en-US" dirty="0"/>
              <a:t>: Defines the total width (in bits) for the encoding format</a:t>
            </a:r>
          </a:p>
          <a:p>
            <a:pPr lvl="1"/>
            <a:r>
              <a:rPr lang="en-US" i="1" u="sng" dirty="0"/>
              <a:t>Fields</a:t>
            </a:r>
            <a:r>
              <a:rPr lang="en-US" dirty="0"/>
              <a:t>: Contains the definitions of all the subfields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2555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Field Parameters</a:t>
            </a:r>
          </a:p>
          <a:p>
            <a:pPr lvl="1"/>
            <a:r>
              <a:rPr lang="en-US" i="1" u="sng" dirty="0" err="1"/>
              <a:t>StartBit</a:t>
            </a:r>
            <a:r>
              <a:rPr lang="en-US" i="1" u="sng" dirty="0"/>
              <a:t>: </a:t>
            </a:r>
            <a:r>
              <a:rPr lang="en-US" dirty="0"/>
              <a:t>The starting bit of the respective field</a:t>
            </a:r>
            <a:endParaRPr lang="en-US" i="1" u="sng" dirty="0"/>
          </a:p>
          <a:p>
            <a:pPr lvl="1"/>
            <a:r>
              <a:rPr lang="en-US" i="1" u="sng" dirty="0" err="1"/>
              <a:t>EndBit</a:t>
            </a:r>
            <a:r>
              <a:rPr lang="en-US" i="1" u="sng" dirty="0"/>
              <a:t>: </a:t>
            </a:r>
            <a:r>
              <a:rPr lang="en-US" dirty="0"/>
              <a:t>The ending bit of the respective field</a:t>
            </a:r>
            <a:endParaRPr lang="en-US" i="1" u="sng" dirty="0"/>
          </a:p>
          <a:p>
            <a:pPr lvl="1"/>
            <a:r>
              <a:rPr lang="en-US" i="1" u="sng" dirty="0" err="1"/>
              <a:t>MandatoryField</a:t>
            </a:r>
            <a:r>
              <a:rPr lang="en-US" i="1" u="sng" dirty="0"/>
              <a:t>: </a:t>
            </a:r>
            <a:r>
              <a:rPr lang="en-US" dirty="0"/>
              <a:t>Determines whether any downstream instruction encodings are REQUIRED to specify a unique value for this field</a:t>
            </a:r>
          </a:p>
          <a:p>
            <a:pPr lvl="2"/>
            <a:r>
              <a:rPr lang="en-US" dirty="0"/>
              <a:t>EG, opcodes and function codes MUST be specified!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EFBA1787-F4AB-DC47-8A7F-CE4DF6C052A5}"/>
              </a:ext>
            </a:extLst>
          </p:cNvPr>
          <p:cNvSpPr txBox="1">
            <a:spLocks/>
          </p:cNvSpPr>
          <p:nvPr/>
        </p:nvSpPr>
        <p:spPr>
          <a:xfrm>
            <a:off x="586931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Field Parameters</a:t>
            </a:r>
          </a:p>
          <a:p>
            <a:pPr lvl="1"/>
            <a:r>
              <a:rPr lang="en-US" i="1" u="sng" dirty="0" err="1"/>
              <a:t>FieldName</a:t>
            </a:r>
            <a:r>
              <a:rPr lang="en-US" i="1" u="sng" dirty="0"/>
              <a:t>:</a:t>
            </a:r>
            <a:r>
              <a:rPr lang="en-US" dirty="0"/>
              <a:t> unique name (within the respective format) to describe a field</a:t>
            </a:r>
            <a:endParaRPr lang="en-US" i="1" u="sng" dirty="0"/>
          </a:p>
          <a:p>
            <a:pPr lvl="1"/>
            <a:r>
              <a:rPr lang="en-US" i="1" u="sng" dirty="0" err="1"/>
              <a:t>FieldType</a:t>
            </a:r>
            <a:r>
              <a:rPr lang="en-US" i="1" u="sng" dirty="0"/>
              <a:t>:</a:t>
            </a:r>
            <a:r>
              <a:rPr lang="en-US" dirty="0"/>
              <a:t> The </a:t>
            </a:r>
            <a:r>
              <a:rPr lang="en-US" i="1" dirty="0"/>
              <a:t>type</a:t>
            </a:r>
            <a:r>
              <a:rPr lang="en-US" dirty="0"/>
              <a:t> of encoding:</a:t>
            </a:r>
          </a:p>
          <a:p>
            <a:pPr lvl="2"/>
            <a:r>
              <a:rPr lang="en-US" i="1" u="sng" dirty="0" err="1"/>
              <a:t>CGInstReg</a:t>
            </a:r>
            <a:r>
              <a:rPr lang="en-US" i="1" u="sng" dirty="0"/>
              <a:t>:</a:t>
            </a:r>
            <a:r>
              <a:rPr lang="en-US" dirty="0"/>
              <a:t> Register class fields (must include a </a:t>
            </a:r>
            <a:r>
              <a:rPr lang="en-US" i="1" u="sng" dirty="0" err="1"/>
              <a:t>RegClass</a:t>
            </a:r>
            <a:r>
              <a:rPr lang="en-US" dirty="0"/>
              <a:t> attribute</a:t>
            </a:r>
            <a:endParaRPr lang="en-US" i="1" u="sng" dirty="0"/>
          </a:p>
          <a:p>
            <a:pPr lvl="2"/>
            <a:r>
              <a:rPr lang="en-US" i="1" u="sng" dirty="0" err="1"/>
              <a:t>CGInstCode</a:t>
            </a:r>
            <a:r>
              <a:rPr lang="en-US" i="1" u="sng" dirty="0"/>
              <a:t>: </a:t>
            </a:r>
            <a:r>
              <a:rPr lang="en-US" dirty="0"/>
              <a:t>Instruction encoding field</a:t>
            </a:r>
            <a:endParaRPr lang="en-US" i="1" u="sng" dirty="0"/>
          </a:p>
          <a:p>
            <a:pPr lvl="2"/>
            <a:r>
              <a:rPr lang="en-US" i="1" u="sng" dirty="0" err="1"/>
              <a:t>CGInstImm</a:t>
            </a:r>
            <a:r>
              <a:rPr lang="en-US" i="1" u="sng" dirty="0"/>
              <a:t>: </a:t>
            </a:r>
            <a:r>
              <a:rPr lang="en-US" dirty="0"/>
              <a:t>Immediate values</a:t>
            </a:r>
            <a:endParaRPr lang="en-US" i="1" u="sng" dirty="0"/>
          </a:p>
          <a:p>
            <a:pPr lvl="1"/>
            <a:r>
              <a:rPr lang="en-US" i="1" u="sng" dirty="0" err="1"/>
              <a:t>FieldWidth</a:t>
            </a:r>
            <a:r>
              <a:rPr lang="en-US" i="1" u="sng" dirty="0"/>
              <a:t>:</a:t>
            </a:r>
            <a:r>
              <a:rPr lang="en-US" dirty="0"/>
              <a:t> The total width (in bits) for the encoding</a:t>
            </a:r>
            <a:endParaRPr lang="en-US" i="1" u="sng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E9AA9221-E951-B942-A13F-D5290CC86D03}"/>
              </a:ext>
            </a:extLst>
          </p:cNvPr>
          <p:cNvSpPr txBox="1">
            <a:spLocks/>
          </p:cNvSpPr>
          <p:nvPr/>
        </p:nvSpPr>
        <p:spPr>
          <a:xfrm>
            <a:off x="8153400" y="1804889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Field Parameters</a:t>
            </a:r>
          </a:p>
          <a:p>
            <a:pPr lvl="1"/>
            <a:r>
              <a:rPr lang="en-US" i="1" u="sng" dirty="0" err="1"/>
              <a:t>RegClass</a:t>
            </a:r>
            <a:r>
              <a:rPr lang="en-US" i="1" u="sng" dirty="0"/>
              <a:t>: </a:t>
            </a:r>
            <a:r>
              <a:rPr lang="en-US" dirty="0"/>
              <a:t>Defines the register class for the associated </a:t>
            </a:r>
            <a:r>
              <a:rPr lang="en-US" dirty="0" err="1"/>
              <a:t>CGInstReg</a:t>
            </a:r>
            <a:r>
              <a:rPr lang="en-US" dirty="0"/>
              <a:t> field.  The names of the register classes much match those defined in </a:t>
            </a:r>
            <a:r>
              <a:rPr lang="en-US" i="1" u="sng" dirty="0" err="1"/>
              <a:t>RegClasses</a:t>
            </a:r>
            <a:r>
              <a:rPr lang="en-US" dirty="0"/>
              <a:t> section from Step 3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7790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Step 5: Define the instruction format(s) (</a:t>
            </a:r>
            <a:r>
              <a:rPr lang="en-US" sz="4000" dirty="0" err="1"/>
              <a:t>Arith.if</a:t>
            </a:r>
            <a:r>
              <a:rPr lang="en-US" sz="4000" dirty="0"/>
              <a:t>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1185280" y="1358801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InstFormats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InstFormatName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Arith.if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ISA: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FormatWidth</a:t>
            </a:r>
            <a:r>
              <a:rPr lang="en-US" sz="1600" dirty="0">
                <a:solidFill>
                  <a:schemeClr val="tx1"/>
                </a:solidFill>
              </a:rPr>
              <a:t>: 32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Fields: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96D38D-EB8F-2A47-BD50-B8B276941C69}"/>
              </a:ext>
            </a:extLst>
          </p:cNvPr>
          <p:cNvSpPr/>
          <p:nvPr/>
        </p:nvSpPr>
        <p:spPr>
          <a:xfrm>
            <a:off x="4550780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rb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rt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1FC6F-CF0F-8040-9A8C-B9FF9A8E386E}"/>
              </a:ext>
            </a:extLst>
          </p:cNvPr>
          <p:cNvSpPr/>
          <p:nvPr/>
        </p:nvSpPr>
        <p:spPr>
          <a:xfrm>
            <a:off x="7813771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opc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func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24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7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31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</p:txBody>
      </p:sp>
    </p:spTree>
    <p:extLst>
      <p:ext uri="{BB962C8B-B14F-4D97-AF65-F5344CB8AC3E}">
        <p14:creationId xmlns:p14="http://schemas.microsoft.com/office/powerpoint/2010/main" val="334078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5: Define the instruction format(s) (</a:t>
            </a:r>
            <a:r>
              <a:rPr lang="en-US" sz="3800" dirty="0" err="1"/>
              <a:t>ReadCtrl.if</a:t>
            </a:r>
            <a:r>
              <a:rPr lang="en-US" sz="3800" dirty="0"/>
              <a:t>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1185280" y="1358801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InstFormats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InstFormatName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Read.if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ISA: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FormatWidth</a:t>
            </a:r>
            <a:r>
              <a:rPr lang="en-US" sz="1600" dirty="0">
                <a:solidFill>
                  <a:schemeClr val="tx1"/>
                </a:solidFill>
              </a:rPr>
              <a:t>: 32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Fields: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96D38D-EB8F-2A47-BD50-B8B276941C69}"/>
              </a:ext>
            </a:extLst>
          </p:cNvPr>
          <p:cNvSpPr/>
          <p:nvPr/>
        </p:nvSpPr>
        <p:spPr>
          <a:xfrm>
            <a:off x="4550780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rb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</a:t>
            </a:r>
            <a:r>
              <a:rPr lang="en-US" sz="1600" b="1" dirty="0">
                <a:solidFill>
                  <a:srgbClr val="FF0000"/>
                </a:solidFill>
              </a:rPr>
              <a:t>CTRL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rt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1FC6F-CF0F-8040-9A8C-B9FF9A8E386E}"/>
              </a:ext>
            </a:extLst>
          </p:cNvPr>
          <p:cNvSpPr/>
          <p:nvPr/>
        </p:nvSpPr>
        <p:spPr>
          <a:xfrm>
            <a:off x="7813771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opc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func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24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7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31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</p:txBody>
      </p:sp>
    </p:spTree>
    <p:extLst>
      <p:ext uri="{BB962C8B-B14F-4D97-AF65-F5344CB8AC3E}">
        <p14:creationId xmlns:p14="http://schemas.microsoft.com/office/powerpoint/2010/main" val="37804335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5: Define the instruction format(s) (</a:t>
            </a:r>
            <a:r>
              <a:rPr lang="en-US" sz="3800" dirty="0" err="1"/>
              <a:t>WriteCtrl.if</a:t>
            </a:r>
            <a:r>
              <a:rPr lang="en-US" sz="3800" dirty="0"/>
              <a:t>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1185280" y="1358801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InstFormats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InstFormatName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Read.if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ISA: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FormatWidth</a:t>
            </a:r>
            <a:r>
              <a:rPr lang="en-US" sz="1600" dirty="0">
                <a:solidFill>
                  <a:schemeClr val="tx1"/>
                </a:solidFill>
              </a:rPr>
              <a:t>: 32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Fields: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96D38D-EB8F-2A47-BD50-B8B276941C69}"/>
              </a:ext>
            </a:extLst>
          </p:cNvPr>
          <p:cNvSpPr/>
          <p:nvPr/>
        </p:nvSpPr>
        <p:spPr>
          <a:xfrm>
            <a:off x="4550780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rb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rt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</a:t>
            </a:r>
            <a:r>
              <a:rPr lang="en-US" sz="1600" b="1" dirty="0">
                <a:solidFill>
                  <a:srgbClr val="FF0000"/>
                </a:solidFill>
              </a:rPr>
              <a:t>CTRL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1FC6F-CF0F-8040-9A8C-B9FF9A8E386E}"/>
              </a:ext>
            </a:extLst>
          </p:cNvPr>
          <p:cNvSpPr/>
          <p:nvPr/>
        </p:nvSpPr>
        <p:spPr>
          <a:xfrm>
            <a:off x="7813771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opc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func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24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7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31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</p:txBody>
      </p:sp>
    </p:spTree>
    <p:extLst>
      <p:ext uri="{BB962C8B-B14F-4D97-AF65-F5344CB8AC3E}">
        <p14:creationId xmlns:p14="http://schemas.microsoft.com/office/powerpoint/2010/main" val="352039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EFBA1787-F4AB-DC47-8A7F-CE4DF6C052A5}"/>
              </a:ext>
            </a:extLst>
          </p:cNvPr>
          <p:cNvSpPr txBox="1">
            <a:spLocks/>
          </p:cNvSpPr>
          <p:nvPr/>
        </p:nvSpPr>
        <p:spPr>
          <a:xfrm>
            <a:off x="586931" y="1825625"/>
            <a:ext cx="1076686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Notes on defining instruction fields:</a:t>
            </a:r>
          </a:p>
          <a:p>
            <a:pPr lvl="1"/>
            <a:r>
              <a:rPr lang="en-US" dirty="0"/>
              <a:t>The tools support an unlimited number of formats</a:t>
            </a:r>
          </a:p>
          <a:p>
            <a:pPr lvl="1"/>
            <a:r>
              <a:rPr lang="en-US" dirty="0"/>
              <a:t>Use consistent naming conventions for your fields</a:t>
            </a:r>
          </a:p>
          <a:p>
            <a:pPr lvl="2"/>
            <a:r>
              <a:rPr lang="en-US" dirty="0"/>
              <a:t>You will utilize these downstream when defining each instruction</a:t>
            </a:r>
          </a:p>
          <a:p>
            <a:pPr lvl="1"/>
            <a:r>
              <a:rPr lang="en-US" dirty="0"/>
              <a:t>Single bit control fields are permitted</a:t>
            </a:r>
          </a:p>
          <a:p>
            <a:pPr lvl="2"/>
            <a:r>
              <a:rPr lang="en-US" dirty="0"/>
              <a:t>The </a:t>
            </a:r>
            <a:r>
              <a:rPr lang="en-US" i="1" dirty="0" err="1"/>
              <a:t>EncodingGapPass</a:t>
            </a:r>
            <a:r>
              <a:rPr lang="en-US" dirty="0"/>
              <a:t> will flag any formats that do not utilize every bit in the total encoding space</a:t>
            </a:r>
          </a:p>
          <a:p>
            <a:pPr lvl="2"/>
            <a:r>
              <a:rPr lang="en-US" dirty="0"/>
              <a:t>Even if bits are unused, its wise to mark them as fields in the format</a:t>
            </a:r>
          </a:p>
          <a:p>
            <a:pPr lvl="1"/>
            <a:r>
              <a:rPr lang="en-US" dirty="0"/>
              <a:t>Encoding fields are not bound to nibble/byte boundaries</a:t>
            </a:r>
          </a:p>
          <a:p>
            <a:pPr lvl="2"/>
            <a:r>
              <a:rPr lang="en-US" dirty="0"/>
              <a:t>The tools support arbitrarily complex encodings in non-byte aligned fields</a:t>
            </a:r>
          </a:p>
          <a:p>
            <a:pPr lvl="2"/>
            <a:r>
              <a:rPr lang="en-US" dirty="0"/>
              <a:t>Instruction fetches will always be on byte boundaries</a:t>
            </a:r>
          </a:p>
          <a:p>
            <a:pPr lvl="2"/>
            <a:r>
              <a:rPr lang="en-US" dirty="0"/>
              <a:t>Encoding orthogonal instruction formats in the final ELF binaries is more difficult and will waster space</a:t>
            </a:r>
          </a:p>
          <a:p>
            <a:pPr lvl="3"/>
            <a:r>
              <a:rPr lang="en-US" dirty="0"/>
              <a:t>EG, 129 bit instructions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657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Up Arrow 52">
            <a:extLst>
              <a:ext uri="{FF2B5EF4-FFF2-40B4-BE49-F238E27FC236}">
                <a16:creationId xmlns:a16="http://schemas.microsoft.com/office/drawing/2014/main" id="{B8359114-35E8-294D-AC7A-1532FAB0A636}"/>
              </a:ext>
            </a:extLst>
          </p:cNvPr>
          <p:cNvSpPr/>
          <p:nvPr/>
        </p:nvSpPr>
        <p:spPr>
          <a:xfrm>
            <a:off x="9402347" y="4158585"/>
            <a:ext cx="851813" cy="116059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Up Arrow 51">
            <a:extLst>
              <a:ext uri="{FF2B5EF4-FFF2-40B4-BE49-F238E27FC236}">
                <a16:creationId xmlns:a16="http://schemas.microsoft.com/office/drawing/2014/main" id="{5C452607-3A91-5C4C-83D1-5C28CEADD42E}"/>
              </a:ext>
            </a:extLst>
          </p:cNvPr>
          <p:cNvSpPr/>
          <p:nvPr/>
        </p:nvSpPr>
        <p:spPr>
          <a:xfrm>
            <a:off x="7168750" y="4164244"/>
            <a:ext cx="851813" cy="116059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4678915-980D-9448-A9DE-2F4AFCB35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 Tool/API Infrastructure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0610FF-7D8A-974E-8FDF-77B4670FD2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Infrastructure consists of multiple libraries/APIs</a:t>
            </a:r>
          </a:p>
          <a:p>
            <a:pPr lvl="1"/>
            <a:r>
              <a:rPr lang="en-US" dirty="0" err="1"/>
              <a:t>libCoreGenBackend</a:t>
            </a:r>
            <a:endParaRPr lang="en-US" dirty="0"/>
          </a:p>
          <a:p>
            <a:pPr lvl="1"/>
            <a:r>
              <a:rPr lang="en-US" dirty="0" err="1"/>
              <a:t>libCoreGenCodegen</a:t>
            </a:r>
            <a:endParaRPr lang="en-US" dirty="0"/>
          </a:p>
          <a:p>
            <a:pPr lvl="1"/>
            <a:r>
              <a:rPr lang="en-US" dirty="0" err="1"/>
              <a:t>libCoreGenPluginImpl</a:t>
            </a:r>
            <a:endParaRPr lang="en-US" dirty="0"/>
          </a:p>
          <a:p>
            <a:pPr lvl="1"/>
            <a:r>
              <a:rPr lang="en-US" dirty="0" err="1"/>
              <a:t>libSCComp</a:t>
            </a:r>
            <a:endParaRPr lang="en-US" dirty="0"/>
          </a:p>
          <a:p>
            <a:pPr lvl="1"/>
            <a:r>
              <a:rPr lang="en-US" dirty="0" err="1"/>
              <a:t>libyamp-cpp</a:t>
            </a:r>
            <a:endParaRPr lang="en-US" dirty="0"/>
          </a:p>
          <a:p>
            <a:r>
              <a:rPr lang="en-US" dirty="0"/>
              <a:t>Entire API interface is documented via </a:t>
            </a:r>
            <a:r>
              <a:rPr lang="en-US" dirty="0" err="1"/>
              <a:t>Doxygen</a:t>
            </a:r>
            <a:r>
              <a:rPr lang="en-US" dirty="0"/>
              <a:t>:</a:t>
            </a:r>
          </a:p>
          <a:p>
            <a:pPr lvl="1"/>
            <a:r>
              <a:rPr lang="en-US" sz="1900" dirty="0">
                <a:hlinkClick r:id="rId2"/>
              </a:rPr>
              <a:t>https://codedocs.xyz/opensocsysarch/CoreGen/</a:t>
            </a:r>
            <a:endParaRPr lang="en-US" sz="1900" dirty="0"/>
          </a:p>
          <a:p>
            <a:r>
              <a:rPr lang="en-US" dirty="0"/>
              <a:t>User-facing tools include a command line interface and GUI</a:t>
            </a:r>
          </a:p>
          <a:p>
            <a:pPr lvl="1"/>
            <a:r>
              <a:rPr lang="en-US" dirty="0"/>
              <a:t>Command Line: CGCLI</a:t>
            </a:r>
          </a:p>
          <a:p>
            <a:pPr lvl="1"/>
            <a:r>
              <a:rPr lang="en-US" dirty="0"/>
              <a:t>GUI: </a:t>
            </a:r>
            <a:r>
              <a:rPr lang="en-US" dirty="0" err="1"/>
              <a:t>CoreGenPortal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026E7C-4953-504B-AC6B-D26CAB3A7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4F76901-FAF4-4149-8CCA-D901B835C6ED}"/>
              </a:ext>
            </a:extLst>
          </p:cNvPr>
          <p:cNvGrpSpPr/>
          <p:nvPr/>
        </p:nvGrpSpPr>
        <p:grpSpPr>
          <a:xfrm>
            <a:off x="6019800" y="1265822"/>
            <a:ext cx="6052751" cy="3116090"/>
            <a:chOff x="6019800" y="1690688"/>
            <a:chExt cx="6052751" cy="311609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777F5EB-054A-4A42-A5C0-B7873890E58B}"/>
                </a:ext>
              </a:extLst>
            </p:cNvPr>
            <p:cNvSpPr/>
            <p:nvPr/>
          </p:nvSpPr>
          <p:spPr>
            <a:xfrm>
              <a:off x="6019800" y="1690688"/>
              <a:ext cx="6052751" cy="311609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 err="1">
                  <a:solidFill>
                    <a:schemeClr val="tx1"/>
                  </a:solidFill>
                </a:rPr>
                <a:t>CoreGen</a:t>
              </a:r>
              <a:endParaRPr lang="en-US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Libraries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3EECB7A-C3B0-224E-BF32-66407AC9C5C0}"/>
                </a:ext>
              </a:extLst>
            </p:cNvPr>
            <p:cNvSpPr/>
            <p:nvPr/>
          </p:nvSpPr>
          <p:spPr>
            <a:xfrm>
              <a:off x="6095998" y="3106714"/>
              <a:ext cx="1787611" cy="51898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libCoreGenPluginImpl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EFF9BF-02DF-2B44-BA6C-1731331972DC}"/>
                </a:ext>
              </a:extLst>
            </p:cNvPr>
            <p:cNvSpPr/>
            <p:nvPr/>
          </p:nvSpPr>
          <p:spPr>
            <a:xfrm>
              <a:off x="6095999" y="4126070"/>
              <a:ext cx="1787611" cy="5189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&lt;Plugin&gt;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46CFDD-34C3-2944-A1A6-B774F2595F08}"/>
                </a:ext>
              </a:extLst>
            </p:cNvPr>
            <p:cNvSpPr/>
            <p:nvPr/>
          </p:nvSpPr>
          <p:spPr>
            <a:xfrm>
              <a:off x="8020563" y="4126070"/>
              <a:ext cx="3984025" cy="51898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libCoreGenBackend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52F6CD-C5DD-9444-B5A3-4105CF03E886}"/>
                </a:ext>
              </a:extLst>
            </p:cNvPr>
            <p:cNvSpPr/>
            <p:nvPr/>
          </p:nvSpPr>
          <p:spPr>
            <a:xfrm>
              <a:off x="11017076" y="3103734"/>
              <a:ext cx="987512" cy="5189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libSCComp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546BFE-30DF-5E40-825A-C199B3BBA17D}"/>
                </a:ext>
              </a:extLst>
            </p:cNvPr>
            <p:cNvSpPr/>
            <p:nvPr/>
          </p:nvSpPr>
          <p:spPr>
            <a:xfrm>
              <a:off x="9279925" y="3103734"/>
              <a:ext cx="1643449" cy="5189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libCoreGenCodegen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8E8CACC-EBD2-EB4A-A4BB-0FCA7F5E5F07}"/>
                </a:ext>
              </a:extLst>
            </p:cNvPr>
            <p:cNvSpPr/>
            <p:nvPr/>
          </p:nvSpPr>
          <p:spPr>
            <a:xfrm>
              <a:off x="8020563" y="3103734"/>
              <a:ext cx="1159480" cy="51898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libyamp-cpp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137F721-AE85-C749-9434-BFA01A6B90EE}"/>
                </a:ext>
              </a:extLst>
            </p:cNvPr>
            <p:cNvSpPr/>
            <p:nvPr/>
          </p:nvSpPr>
          <p:spPr>
            <a:xfrm>
              <a:off x="11017391" y="2209470"/>
              <a:ext cx="987512" cy="51898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LLVM Libs</a:t>
              </a:r>
            </a:p>
          </p:txBody>
        </p:sp>
        <p:cxnSp>
          <p:nvCxnSpPr>
            <p:cNvPr id="18" name="Elbow Connector 17">
              <a:extLst>
                <a:ext uri="{FF2B5EF4-FFF2-40B4-BE49-F238E27FC236}">
                  <a16:creationId xmlns:a16="http://schemas.microsoft.com/office/drawing/2014/main" id="{DF7E4A6D-3470-3440-930F-E094271835F8}"/>
                </a:ext>
              </a:extLst>
            </p:cNvPr>
            <p:cNvCxnSpPr>
              <a:stCxn id="15" idx="2"/>
              <a:endCxn id="12" idx="0"/>
            </p:cNvCxnSpPr>
            <p:nvPr/>
          </p:nvCxnSpPr>
          <p:spPr>
            <a:xfrm rot="16200000" flipH="1">
              <a:off x="9054763" y="3168257"/>
              <a:ext cx="503352" cy="1412273"/>
            </a:xfrm>
            <a:prstGeom prst="bentConnector3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8A17261C-3AD5-9A47-B522-D4FCC9C3712B}"/>
                </a:ext>
              </a:extLst>
            </p:cNvPr>
            <p:cNvCxnSpPr>
              <a:cxnSpLocks/>
              <a:stCxn id="14" idx="2"/>
              <a:endCxn id="12" idx="0"/>
            </p:cNvCxnSpPr>
            <p:nvPr/>
          </p:nvCxnSpPr>
          <p:spPr>
            <a:xfrm rot="5400000">
              <a:off x="9805437" y="3829857"/>
              <a:ext cx="503352" cy="89074"/>
            </a:xfrm>
            <a:prstGeom prst="bentConnector3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534E4F17-87A9-0E47-830D-7BEB4F4644F9}"/>
                </a:ext>
              </a:extLst>
            </p:cNvPr>
            <p:cNvCxnSpPr>
              <a:cxnSpLocks/>
              <a:stCxn id="13" idx="2"/>
              <a:endCxn id="12" idx="0"/>
            </p:cNvCxnSpPr>
            <p:nvPr/>
          </p:nvCxnSpPr>
          <p:spPr>
            <a:xfrm rot="5400000">
              <a:off x="10510028" y="3125266"/>
              <a:ext cx="503352" cy="1498256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Elbow Connector 25">
              <a:extLst>
                <a:ext uri="{FF2B5EF4-FFF2-40B4-BE49-F238E27FC236}">
                  <a16:creationId xmlns:a16="http://schemas.microsoft.com/office/drawing/2014/main" id="{D671C7CB-43BA-5E43-BDDF-438708E23B23}"/>
                </a:ext>
              </a:extLst>
            </p:cNvPr>
            <p:cNvCxnSpPr>
              <a:cxnSpLocks/>
              <a:stCxn id="16" idx="2"/>
              <a:endCxn id="13" idx="0"/>
            </p:cNvCxnSpPr>
            <p:nvPr/>
          </p:nvCxnSpPr>
          <p:spPr>
            <a:xfrm rot="5400000">
              <a:off x="11323350" y="2915937"/>
              <a:ext cx="375280" cy="315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D62A0BC9-02F7-A74F-96DB-BE56790A8E58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 rot="16200000" flipH="1">
              <a:off x="6739618" y="3875883"/>
              <a:ext cx="500372" cy="1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28D4F47-A4E0-804C-B1E4-5649ABC78965}"/>
                </a:ext>
              </a:extLst>
            </p:cNvPr>
            <p:cNvSpPr txBox="1"/>
            <p:nvPr/>
          </p:nvSpPr>
          <p:spPr>
            <a:xfrm>
              <a:off x="8260190" y="1872822"/>
              <a:ext cx="2039469" cy="369332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Third-party libraries</a:t>
              </a:r>
            </a:p>
          </p:txBody>
        </p:sp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5CEFF2A3-9B67-A147-8D33-BF69829C3FA4}"/>
                </a:ext>
              </a:extLst>
            </p:cNvPr>
            <p:cNvCxnSpPr>
              <a:cxnSpLocks/>
              <a:stCxn id="37" idx="2"/>
              <a:endCxn id="15" idx="0"/>
            </p:cNvCxnSpPr>
            <p:nvPr/>
          </p:nvCxnSpPr>
          <p:spPr>
            <a:xfrm rot="5400000">
              <a:off x="8509324" y="2333133"/>
              <a:ext cx="861580" cy="679622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0C31FD9A-9DEE-C44A-B018-19D2FFE41BEF}"/>
                </a:ext>
              </a:extLst>
            </p:cNvPr>
            <p:cNvCxnSpPr>
              <a:cxnSpLocks/>
              <a:stCxn id="37" idx="3"/>
              <a:endCxn id="16" idx="1"/>
            </p:cNvCxnSpPr>
            <p:nvPr/>
          </p:nvCxnSpPr>
          <p:spPr>
            <a:xfrm>
              <a:off x="10299659" y="2057488"/>
              <a:ext cx="717732" cy="41147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649C550A-4D47-A24D-940D-E594CAC4DE3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18348" y="4834235"/>
            <a:ext cx="1691224" cy="1275807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DB92DD0-038A-C94A-B443-31B7B4C28A2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46175" y="4839293"/>
            <a:ext cx="1691225" cy="1653582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44C34C15-EB88-264B-9D52-46F1ED71282D}"/>
              </a:ext>
            </a:extLst>
          </p:cNvPr>
          <p:cNvSpPr txBox="1"/>
          <p:nvPr/>
        </p:nvSpPr>
        <p:spPr>
          <a:xfrm>
            <a:off x="6884355" y="6081991"/>
            <a:ext cx="1559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CoreGenPortal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2ECDECE-F5B4-FE4C-8A3A-EDDF70A5602E}"/>
              </a:ext>
            </a:extLst>
          </p:cNvPr>
          <p:cNvSpPr txBox="1"/>
          <p:nvPr/>
        </p:nvSpPr>
        <p:spPr>
          <a:xfrm>
            <a:off x="9526366" y="6451323"/>
            <a:ext cx="730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CGCLI</a:t>
            </a:r>
          </a:p>
        </p:txBody>
      </p:sp>
    </p:spTree>
    <p:extLst>
      <p:ext uri="{BB962C8B-B14F-4D97-AF65-F5344CB8AC3E}">
        <p14:creationId xmlns:p14="http://schemas.microsoft.com/office/powerpoint/2010/main" val="40226094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Now that we have all our instruction set formats defined, lets rerun our analysis passes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Everything passes!</a:t>
            </a:r>
          </a:p>
          <a:p>
            <a:pPr lvl="1"/>
            <a:r>
              <a:rPr lang="en-US" dirty="0"/>
              <a:t>Our register files are now dependencies within the instruction encodings!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B42A29-1116-3344-943A-04EDDDC94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0" y="2164099"/>
            <a:ext cx="4587200" cy="36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7112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C11D29-AC76-3C4A-92FE-23EC7D9CB1C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844085" y="-2580683"/>
            <a:ext cx="2503830" cy="1197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166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Define the instructions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00400" cy="395014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Now that we have our instruction formats completed, we need to define our instructions</a:t>
            </a:r>
          </a:p>
          <a:p>
            <a:r>
              <a:rPr lang="en-US" dirty="0"/>
              <a:t>Refer to the </a:t>
            </a:r>
            <a:r>
              <a:rPr lang="en-US" i="1" u="sng" dirty="0" err="1"/>
              <a:t>BasicRISCInstTable</a:t>
            </a:r>
            <a:r>
              <a:rPr lang="en-US" dirty="0"/>
              <a:t> documents in the LEVEL1 tutorial directory for a full listing of the instructions and their associated encoding values</a:t>
            </a:r>
          </a:p>
          <a:p>
            <a:r>
              <a:rPr lang="en-US" dirty="0"/>
              <a:t>Start by adding a top-level node block for </a:t>
            </a:r>
            <a:r>
              <a:rPr lang="en-US" i="1" u="sng" dirty="0" err="1"/>
              <a:t>Insts</a:t>
            </a:r>
            <a:endParaRPr lang="en-US" u="sng" dirty="0"/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/LEVEL1/Step6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7974957" y="1690688"/>
            <a:ext cx="3970116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-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InstFormat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Arith.if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opc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func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imm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7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1165C70-FA61-A248-A43E-941CF943E980}"/>
              </a:ext>
            </a:extLst>
          </p:cNvPr>
          <p:cNvSpPr txBox="1">
            <a:spLocks/>
          </p:cNvSpPr>
          <p:nvPr/>
        </p:nvSpPr>
        <p:spPr>
          <a:xfrm>
            <a:off x="4038600" y="1825625"/>
            <a:ext cx="3200400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Parameters:</a:t>
            </a:r>
          </a:p>
          <a:p>
            <a:pPr lvl="1"/>
            <a:r>
              <a:rPr lang="en-US" i="1" u="sng" dirty="0"/>
              <a:t>ISA</a:t>
            </a:r>
            <a:r>
              <a:rPr lang="en-US" dirty="0"/>
              <a:t>: Defines the instruction set that this instruction resides within (Step 4)</a:t>
            </a:r>
          </a:p>
          <a:p>
            <a:pPr lvl="1"/>
            <a:r>
              <a:rPr lang="en-US" i="1" u="sng" dirty="0" err="1"/>
              <a:t>InstFormat</a:t>
            </a:r>
            <a:r>
              <a:rPr lang="en-US" dirty="0"/>
              <a:t>: Defines the instruction format utilized to encode this instruction (Step 5)</a:t>
            </a:r>
          </a:p>
          <a:p>
            <a:pPr lvl="1"/>
            <a:r>
              <a:rPr lang="en-US" i="1" u="sng" dirty="0"/>
              <a:t>Encodings</a:t>
            </a:r>
            <a:r>
              <a:rPr lang="en-US" dirty="0"/>
              <a:t>: Defines the set of encodings uniquely identifying this instruction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3501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Define the instructions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00400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Each of the encodings utilizes a field from our instruction format (Step 5)</a:t>
            </a:r>
          </a:p>
          <a:p>
            <a:r>
              <a:rPr lang="en-US" dirty="0"/>
              <a:t>The names MUST match</a:t>
            </a:r>
          </a:p>
          <a:p>
            <a:pPr lvl="1"/>
            <a:r>
              <a:rPr lang="en-US" dirty="0"/>
              <a:t>They are case sensitive</a:t>
            </a:r>
          </a:p>
          <a:p>
            <a:r>
              <a:rPr lang="en-US" dirty="0"/>
              <a:t>Each field must have a value and a width</a:t>
            </a:r>
          </a:p>
          <a:p>
            <a:r>
              <a:rPr lang="en-US" dirty="0"/>
              <a:t>The field width must be &lt;= the width of the field in the instruction format</a:t>
            </a:r>
          </a:p>
          <a:p>
            <a:pPr lvl="1"/>
            <a:r>
              <a:rPr lang="en-US" dirty="0"/>
              <a:t>We check the encoding value against the field width</a:t>
            </a:r>
          </a:p>
          <a:p>
            <a:pPr lvl="1"/>
            <a:r>
              <a:rPr lang="en-US" dirty="0"/>
              <a:t>This can be utilized for advanced designs in the future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/LEVEL1/Step6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7974957" y="1690688"/>
            <a:ext cx="3970116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-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InstFormat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Arith.if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opc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func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imm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7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1165C70-FA61-A248-A43E-941CF943E980}"/>
              </a:ext>
            </a:extLst>
          </p:cNvPr>
          <p:cNvSpPr txBox="1">
            <a:spLocks/>
          </p:cNvSpPr>
          <p:nvPr/>
        </p:nvSpPr>
        <p:spPr>
          <a:xfrm>
            <a:off x="4038600" y="1825625"/>
            <a:ext cx="3200400" cy="395014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Encodings:</a:t>
            </a:r>
          </a:p>
          <a:p>
            <a:pPr lvl="1"/>
            <a:r>
              <a:rPr lang="en-US" i="1" u="sng" dirty="0" err="1"/>
              <a:t>EncodingField</a:t>
            </a:r>
            <a:r>
              <a:rPr lang="en-US" dirty="0"/>
              <a:t>: The instruction format field this encoding applies to</a:t>
            </a:r>
          </a:p>
          <a:p>
            <a:pPr lvl="1"/>
            <a:r>
              <a:rPr lang="en-US" i="1" u="sng" dirty="0" err="1"/>
              <a:t>EncodingWidth</a:t>
            </a:r>
            <a:r>
              <a:rPr lang="en-US" dirty="0"/>
              <a:t>: The width of the encoding (in bits)</a:t>
            </a:r>
          </a:p>
          <a:p>
            <a:pPr lvl="1"/>
            <a:r>
              <a:rPr lang="en-US" i="1" u="sng" dirty="0" err="1"/>
              <a:t>EncodingValue</a:t>
            </a:r>
            <a:r>
              <a:rPr lang="en-US" dirty="0"/>
              <a:t>: The decimal value you are encoding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281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Define the instructions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00400" cy="395014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tutorial slides do not introduce each instruction</a:t>
            </a:r>
          </a:p>
          <a:p>
            <a:r>
              <a:rPr lang="en-US" dirty="0"/>
              <a:t>Its up to you to complete the remainder of the instructions using the documented encodings</a:t>
            </a:r>
          </a:p>
          <a:p>
            <a:pPr lvl="1"/>
            <a:r>
              <a:rPr lang="en-US" dirty="0"/>
              <a:t>Optionally utilize the design files provided for you</a:t>
            </a:r>
          </a:p>
          <a:p>
            <a:r>
              <a:rPr lang="en-US" dirty="0"/>
              <a:t>There are 41 instructions defined in </a:t>
            </a:r>
            <a:r>
              <a:rPr lang="en-US" dirty="0" err="1"/>
              <a:t>BasicRISC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/LEVEL1/Step6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1165C70-FA61-A248-A43E-941CF943E980}"/>
              </a:ext>
            </a:extLst>
          </p:cNvPr>
          <p:cNvSpPr txBox="1">
            <a:spLocks/>
          </p:cNvSpPr>
          <p:nvPr/>
        </p:nvSpPr>
        <p:spPr>
          <a:xfrm>
            <a:off x="5015697" y="3093074"/>
            <a:ext cx="6448063" cy="266217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instructions that don’t utilize the immediate field, we hardwire its value to zero</a:t>
            </a:r>
          </a:p>
          <a:p>
            <a:pPr lvl="1"/>
            <a:r>
              <a:rPr lang="en-US" dirty="0"/>
              <a:t>Isn’t necessary, but good practice</a:t>
            </a:r>
          </a:p>
          <a:p>
            <a:r>
              <a:rPr lang="en-US" dirty="0"/>
              <a:t>Use the tools to check your encodings!</a:t>
            </a:r>
          </a:p>
          <a:p>
            <a:r>
              <a:rPr lang="en-US" dirty="0"/>
              <a:t>The </a:t>
            </a:r>
            <a:r>
              <a:rPr lang="en-US" i="1" dirty="0" err="1"/>
              <a:t>EncodingCollisionPass</a:t>
            </a:r>
            <a:r>
              <a:rPr lang="en-US" dirty="0"/>
              <a:t> will find all potential collisions in the encoded space</a:t>
            </a:r>
          </a:p>
          <a:p>
            <a:pPr lvl="1"/>
            <a:r>
              <a:rPr lang="en-US" dirty="0"/>
              <a:t>Will report which instructions contain the collisions</a:t>
            </a:r>
          </a:p>
          <a:p>
            <a:pPr lvl="1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1F6A5B-CFDE-EA4D-A4C9-3B61039B42C8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 --enable-pass "</a:t>
            </a:r>
            <a:r>
              <a:rPr lang="en-US" sz="1600" dirty="0" err="1">
                <a:solidFill>
                  <a:schemeClr val="tx1"/>
                </a:solidFill>
              </a:rPr>
              <a:t>EncodingCollisionPass</a:t>
            </a:r>
            <a:r>
              <a:rPr lang="en-US" sz="1600" dirty="0">
                <a:solidFill>
                  <a:schemeClr val="tx1"/>
                </a:solidFill>
              </a:rPr>
              <a:t>"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A4E026-7EF6-3C4F-8E78-654507258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160" y="2336057"/>
            <a:ext cx="60706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3044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Define the instructions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/LEVEL1/Step6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1F6A5B-CFDE-EA4D-A4C9-3B61039B42C8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--dot Step6.dot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dot -</a:t>
            </a:r>
            <a:r>
              <a:rPr lang="en-US" sz="1600" dirty="0" err="1">
                <a:solidFill>
                  <a:schemeClr val="tx1"/>
                </a:solidFill>
              </a:rPr>
              <a:t>Tpng</a:t>
            </a:r>
            <a:r>
              <a:rPr lang="en-US" sz="1600" dirty="0">
                <a:solidFill>
                  <a:schemeClr val="tx1"/>
                </a:solidFill>
              </a:rPr>
              <a:t> Step3.dot &gt; Step6.png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82F8D8-7C60-7F41-8DA2-7E2E526C49B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078" y="1337785"/>
            <a:ext cx="3164281" cy="4448011"/>
          </a:xfrm>
          <a:prstGeom prst="rect">
            <a:avLst/>
          </a:prstGeom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1A37FF29-E54E-8E49-833C-CA2C53FAAF83}"/>
              </a:ext>
            </a:extLst>
          </p:cNvPr>
          <p:cNvSpPr txBox="1">
            <a:spLocks/>
          </p:cNvSpPr>
          <p:nvPr/>
        </p:nvSpPr>
        <p:spPr>
          <a:xfrm>
            <a:off x="4905737" y="2599452"/>
            <a:ext cx="6448063" cy="30329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is a snapshot of our instruction set definition in the </a:t>
            </a:r>
            <a:r>
              <a:rPr lang="en-US" i="1" dirty="0"/>
              <a:t>dot</a:t>
            </a:r>
            <a:r>
              <a:rPr lang="en-US" dirty="0"/>
              <a:t> graph output with all the encodings expressed</a:t>
            </a:r>
          </a:p>
          <a:p>
            <a:r>
              <a:rPr lang="en-US" dirty="0"/>
              <a:t>Notice how the encodings for each field are mapped in the dependence graph:</a:t>
            </a:r>
          </a:p>
          <a:p>
            <a:pPr lvl="1"/>
            <a:r>
              <a:rPr lang="en-US" i="1" dirty="0"/>
              <a:t>INSTRUCTION_NAME:FIELD_NAME</a:t>
            </a:r>
            <a:endParaRPr lang="en-US" dirty="0"/>
          </a:p>
          <a:p>
            <a:pPr lvl="1"/>
            <a:r>
              <a:rPr lang="en-US" dirty="0"/>
              <a:t>Enables easier visual debugging of dependence/encoding issues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2444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7: Define the pseudo instructions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2582"/>
            <a:ext cx="4266235" cy="4213185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Now that we have our instructions defined, we can optionally define some pseudo instructions</a:t>
            </a:r>
          </a:p>
          <a:p>
            <a:r>
              <a:rPr lang="en-US" dirty="0"/>
              <a:t>Pseudo instructions are instruction aliases to make for clear, concise assembly language</a:t>
            </a:r>
          </a:p>
          <a:p>
            <a:r>
              <a:rPr lang="en-US" dirty="0"/>
              <a:t>For example</a:t>
            </a:r>
          </a:p>
          <a:p>
            <a:pPr lvl="1"/>
            <a:r>
              <a:rPr lang="en-US" dirty="0" err="1"/>
              <a:t>mov</a:t>
            </a:r>
            <a:r>
              <a:rPr lang="en-US" dirty="0"/>
              <a:t> </a:t>
            </a:r>
            <a:r>
              <a:rPr lang="en-US" dirty="0" err="1"/>
              <a:t>Rt</a:t>
            </a:r>
            <a:r>
              <a:rPr lang="en-US" dirty="0"/>
              <a:t>, Ra = add </a:t>
            </a:r>
            <a:r>
              <a:rPr lang="en-US" dirty="0" err="1"/>
              <a:t>Rt</a:t>
            </a:r>
            <a:r>
              <a:rPr lang="en-US" dirty="0"/>
              <a:t>, Ra, 0</a:t>
            </a:r>
          </a:p>
          <a:p>
            <a:r>
              <a:rPr lang="en-US" dirty="0"/>
              <a:t>The pseudo instructions don’t cost any additional hardware</a:t>
            </a:r>
          </a:p>
          <a:p>
            <a:pPr lvl="1"/>
            <a:r>
              <a:rPr lang="en-US" dirty="0"/>
              <a:t>They’re only expressed in the compiler/assembler</a:t>
            </a:r>
          </a:p>
          <a:p>
            <a:r>
              <a:rPr lang="en-US" dirty="0"/>
              <a:t>Our </a:t>
            </a:r>
            <a:r>
              <a:rPr lang="en-US" dirty="0" err="1"/>
              <a:t>BasicRISC</a:t>
            </a:r>
            <a:r>
              <a:rPr lang="en-US" dirty="0"/>
              <a:t> design has three pseudo instructions</a:t>
            </a:r>
          </a:p>
          <a:p>
            <a:pPr lvl="1"/>
            <a:r>
              <a:rPr lang="en-US" dirty="0"/>
              <a:t>Move GPR -&gt; GPR</a:t>
            </a:r>
          </a:p>
          <a:p>
            <a:pPr lvl="1"/>
            <a:r>
              <a:rPr lang="en-US" dirty="0"/>
              <a:t>Move CTRL -&gt; GPR</a:t>
            </a:r>
          </a:p>
          <a:p>
            <a:pPr lvl="1"/>
            <a:r>
              <a:rPr lang="en-US" dirty="0"/>
              <a:t>Move GPR -&gt; CTRL</a:t>
            </a:r>
          </a:p>
          <a:p>
            <a:r>
              <a:rPr lang="en-US" dirty="0"/>
              <a:t>Refer to the </a:t>
            </a:r>
            <a:r>
              <a:rPr lang="en-US" i="1" u="sng" dirty="0" err="1"/>
              <a:t>BasicRISCInstTable</a:t>
            </a:r>
            <a:r>
              <a:rPr lang="en-US" dirty="0"/>
              <a:t> documents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/LEVEL1/Step7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375494" y="1690688"/>
            <a:ext cx="2569579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PseudoInsts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- </a:t>
            </a:r>
            <a:r>
              <a:rPr lang="en-US" dirty="0" err="1">
                <a:solidFill>
                  <a:schemeClr val="tx1"/>
                </a:solidFill>
              </a:rPr>
              <a:t>PseudoInst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mov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ra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CCE4749-3E78-554A-97D2-9A0E25A6255E}"/>
              </a:ext>
            </a:extLst>
          </p:cNvPr>
          <p:cNvSpPr txBox="1">
            <a:spLocks/>
          </p:cNvSpPr>
          <p:nvPr/>
        </p:nvSpPr>
        <p:spPr>
          <a:xfrm>
            <a:off x="5104434" y="1562582"/>
            <a:ext cx="4271059" cy="42131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Add a top-level </a:t>
            </a:r>
            <a:r>
              <a:rPr lang="en-US" i="1" u="sng" dirty="0" err="1"/>
              <a:t>PseudoInst</a:t>
            </a:r>
            <a:r>
              <a:rPr lang="en-US" i="1" dirty="0"/>
              <a:t> </a:t>
            </a:r>
            <a:r>
              <a:rPr lang="en-US" dirty="0"/>
              <a:t>node block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i="1" u="sng" dirty="0" err="1"/>
              <a:t>PseudoInst</a:t>
            </a:r>
            <a:r>
              <a:rPr lang="en-US" dirty="0"/>
              <a:t>: The unique name of the pseudo instruction</a:t>
            </a:r>
          </a:p>
          <a:p>
            <a:pPr lvl="1"/>
            <a:r>
              <a:rPr lang="en-US" i="1" u="sng" dirty="0"/>
              <a:t>ISA</a:t>
            </a:r>
            <a:r>
              <a:rPr lang="en-US" dirty="0"/>
              <a:t>: The containing ISA</a:t>
            </a:r>
          </a:p>
          <a:p>
            <a:pPr lvl="1"/>
            <a:r>
              <a:rPr lang="en-US" i="1" u="sng" dirty="0"/>
              <a:t>Inst</a:t>
            </a:r>
            <a:r>
              <a:rPr lang="en-US" dirty="0"/>
              <a:t>: The base instruction that is aliased</a:t>
            </a:r>
          </a:p>
          <a:p>
            <a:pPr lvl="1"/>
            <a:r>
              <a:rPr lang="en-US" i="1" u="sng" dirty="0"/>
              <a:t>Encodings</a:t>
            </a:r>
            <a:r>
              <a:rPr lang="en-US" dirty="0"/>
              <a:t>: Contains a set of special encodings for this pseudo instruction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9829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7: Define the pseudo instructions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2582"/>
            <a:ext cx="4266235" cy="4213185"/>
          </a:xfrm>
        </p:spPr>
        <p:txBody>
          <a:bodyPr>
            <a:normAutofit/>
          </a:bodyPr>
          <a:lstStyle/>
          <a:p>
            <a:r>
              <a:rPr lang="en-US" dirty="0"/>
              <a:t>Encodings:</a:t>
            </a:r>
          </a:p>
          <a:p>
            <a:pPr lvl="1"/>
            <a:r>
              <a:rPr lang="en-US" i="1" u="sng" dirty="0" err="1"/>
              <a:t>EncodingField</a:t>
            </a:r>
            <a:r>
              <a:rPr lang="en-US" dirty="0"/>
              <a:t>: The instruction format field this encoding applies to</a:t>
            </a:r>
          </a:p>
          <a:p>
            <a:pPr lvl="1"/>
            <a:r>
              <a:rPr lang="en-US" i="1" u="sng" dirty="0" err="1"/>
              <a:t>EncodingWidth</a:t>
            </a:r>
            <a:r>
              <a:rPr lang="en-US" dirty="0"/>
              <a:t>: The width of the encoding (in bits)</a:t>
            </a:r>
          </a:p>
          <a:p>
            <a:pPr lvl="1"/>
            <a:r>
              <a:rPr lang="en-US" i="1" u="sng" dirty="0" err="1"/>
              <a:t>EncodingValue</a:t>
            </a:r>
            <a:r>
              <a:rPr lang="en-US" dirty="0"/>
              <a:t>: The decimal value you are encoding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/LEVEL1/Step7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107241" y="1562582"/>
            <a:ext cx="2569579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PseudoInsts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- </a:t>
            </a:r>
            <a:r>
              <a:rPr lang="en-US" dirty="0" err="1">
                <a:solidFill>
                  <a:schemeClr val="tx1"/>
                </a:solidFill>
              </a:rPr>
              <a:t>PseudoInst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mov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ra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F12149C7-A938-4449-8327-7D49CAEE4969}"/>
              </a:ext>
            </a:extLst>
          </p:cNvPr>
          <p:cNvSpPr txBox="1">
            <a:spLocks/>
          </p:cNvSpPr>
          <p:nvPr/>
        </p:nvSpPr>
        <p:spPr>
          <a:xfrm>
            <a:off x="5104434" y="1563366"/>
            <a:ext cx="4002806" cy="42131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this example, we are forcing the Ra field to always be “0”</a:t>
            </a:r>
          </a:p>
          <a:p>
            <a:pPr lvl="1"/>
            <a:r>
              <a:rPr lang="en-US" dirty="0"/>
              <a:t>This forces Ra = register R0 (which is hardwired to zero</a:t>
            </a:r>
          </a:p>
          <a:p>
            <a:r>
              <a:rPr lang="en-US" dirty="0"/>
              <a:t>Notes on pseudo instructions</a:t>
            </a:r>
          </a:p>
          <a:p>
            <a:pPr lvl="1"/>
            <a:r>
              <a:rPr lang="en-US" dirty="0"/>
              <a:t>You can define multiple pseudo instructions that alias a single instruction</a:t>
            </a:r>
          </a:p>
          <a:p>
            <a:pPr lvl="1"/>
            <a:r>
              <a:rPr lang="en-US" dirty="0"/>
              <a:t>You can override any of the register field and immediate encodings</a:t>
            </a:r>
          </a:p>
          <a:p>
            <a:pPr lvl="1"/>
            <a:r>
              <a:rPr lang="en-US" dirty="0"/>
              <a:t>You CANNOT override the encoding fields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03215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7: Define the pseudo instructions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/LEVEL1/Step7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107241" y="1562582"/>
            <a:ext cx="2569579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PseudoInsts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- </a:t>
            </a:r>
            <a:r>
              <a:rPr lang="en-US" dirty="0" err="1">
                <a:solidFill>
                  <a:schemeClr val="tx1"/>
                </a:solidFill>
              </a:rPr>
              <a:t>PseudoInst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mov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ra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F12149C7-A938-4449-8327-7D49CAEE4969}"/>
              </a:ext>
            </a:extLst>
          </p:cNvPr>
          <p:cNvSpPr txBox="1">
            <a:spLocks/>
          </p:cNvSpPr>
          <p:nvPr/>
        </p:nvSpPr>
        <p:spPr>
          <a:xfrm>
            <a:off x="648181" y="1562582"/>
            <a:ext cx="4002806" cy="42131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Now our pseudo instructions are depicted in the dependence graph</a:t>
            </a:r>
          </a:p>
          <a:p>
            <a:r>
              <a:rPr lang="en-US" dirty="0"/>
              <a:t>Note how they depend upon the original instruction definitions</a:t>
            </a:r>
          </a:p>
          <a:p>
            <a:r>
              <a:rPr lang="en-US" dirty="0"/>
              <a:t>Removing the original instructions will break the dependence graph and the tools will warn the user of the issue</a:t>
            </a:r>
          </a:p>
          <a:p>
            <a:pPr lvl="1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3AA8EB-565D-304F-9923-2D0DAC73918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7709" y="2152324"/>
            <a:ext cx="4503232" cy="279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4519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8: Define a cache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45375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Now we begin adding memory units to our design: </a:t>
            </a:r>
            <a:r>
              <a:rPr lang="en-US" i="1" dirty="0"/>
              <a:t>Caches</a:t>
            </a:r>
          </a:p>
          <a:p>
            <a:r>
              <a:rPr lang="en-US" dirty="0"/>
              <a:t>Caches are optional components in your designs</a:t>
            </a:r>
          </a:p>
          <a:p>
            <a:pPr lvl="1"/>
            <a:r>
              <a:rPr lang="en-US" dirty="0"/>
              <a:t>Not required, but advantageous for performance</a:t>
            </a:r>
          </a:p>
          <a:p>
            <a:pPr lvl="1"/>
            <a:r>
              <a:rPr lang="en-US" dirty="0"/>
              <a:t>Absence of caches will force instruction fetches from memory</a:t>
            </a:r>
          </a:p>
          <a:p>
            <a:r>
              <a:rPr lang="en-US" dirty="0"/>
              <a:t>Caches can also be hierarchical</a:t>
            </a:r>
          </a:p>
          <a:p>
            <a:pPr lvl="1"/>
            <a:r>
              <a:rPr lang="en-US" dirty="0"/>
              <a:t>We have a single cache layer in </a:t>
            </a:r>
            <a:r>
              <a:rPr lang="en-US" dirty="0" err="1"/>
              <a:t>BasicRISC</a:t>
            </a:r>
            <a:r>
              <a:rPr lang="en-US" dirty="0"/>
              <a:t>, but it is trivial to add hierarchical caches</a:t>
            </a:r>
          </a:p>
          <a:p>
            <a:r>
              <a:rPr lang="en-US" dirty="0"/>
              <a:t>Create a </a:t>
            </a:r>
            <a:r>
              <a:rPr lang="en-US" i="1" u="sng" dirty="0"/>
              <a:t>Caches</a:t>
            </a:r>
            <a:r>
              <a:rPr lang="en-US" dirty="0"/>
              <a:t> node block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/LEVEL1/Step8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051403" y="1690688"/>
            <a:ext cx="289367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Caches:</a:t>
            </a:r>
          </a:p>
          <a:p>
            <a:r>
              <a:rPr lang="en-US" dirty="0">
                <a:solidFill>
                  <a:schemeClr val="tx1"/>
                </a:solidFill>
              </a:rPr>
              <a:t>  - Cache: Core0.L1.cache</a:t>
            </a:r>
          </a:p>
          <a:p>
            <a:r>
              <a:rPr lang="en-US" dirty="0">
                <a:solidFill>
                  <a:schemeClr val="tx1"/>
                </a:solidFill>
              </a:rPr>
              <a:t>    Sets: 2</a:t>
            </a:r>
          </a:p>
          <a:p>
            <a:r>
              <a:rPr lang="en-US" dirty="0">
                <a:solidFill>
                  <a:schemeClr val="tx1"/>
                </a:solidFill>
              </a:rPr>
              <a:t>    Ways: 8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CFDEB73F-3420-174B-B539-5729E76E55DC}"/>
              </a:ext>
            </a:extLst>
          </p:cNvPr>
          <p:cNvSpPr txBox="1">
            <a:spLocks/>
          </p:cNvSpPr>
          <p:nvPr/>
        </p:nvSpPr>
        <p:spPr>
          <a:xfrm>
            <a:off x="4717648" y="1825625"/>
            <a:ext cx="3745375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Parameters:</a:t>
            </a:r>
          </a:p>
          <a:p>
            <a:pPr lvl="1"/>
            <a:r>
              <a:rPr lang="en-US" i="1" u="sng" dirty="0"/>
              <a:t>Cache</a:t>
            </a:r>
            <a:r>
              <a:rPr lang="en-US" dirty="0"/>
              <a:t>: The unique name of the cache level. These names must be unique across </a:t>
            </a:r>
            <a:r>
              <a:rPr lang="en-US" b="1" dirty="0"/>
              <a:t>ALL</a:t>
            </a:r>
            <a:r>
              <a:rPr lang="en-US" dirty="0"/>
              <a:t> cores within a SoC</a:t>
            </a:r>
          </a:p>
          <a:p>
            <a:pPr lvl="1"/>
            <a:r>
              <a:rPr lang="en-US" i="1" u="sng" dirty="0"/>
              <a:t>Sets</a:t>
            </a:r>
            <a:r>
              <a:rPr lang="en-US" dirty="0"/>
              <a:t>: The number of </a:t>
            </a:r>
            <a:r>
              <a:rPr lang="en-US" i="1" dirty="0"/>
              <a:t>sets</a:t>
            </a:r>
            <a:r>
              <a:rPr lang="en-US" dirty="0"/>
              <a:t> in the cache blocking configuration</a:t>
            </a:r>
          </a:p>
          <a:p>
            <a:pPr lvl="1"/>
            <a:r>
              <a:rPr lang="en-US" i="1" u="sng" dirty="0"/>
              <a:t>Ways</a:t>
            </a:r>
            <a:r>
              <a:rPr lang="en-US" dirty="0"/>
              <a:t>: The number of </a:t>
            </a:r>
            <a:r>
              <a:rPr lang="en-US" i="1" dirty="0"/>
              <a:t>ways</a:t>
            </a:r>
            <a:r>
              <a:rPr lang="en-US" dirty="0"/>
              <a:t> in the cache tagging configuration</a:t>
            </a:r>
          </a:p>
          <a:p>
            <a:pPr lvl="1"/>
            <a:r>
              <a:rPr lang="en-US" i="1" u="sng" dirty="0" err="1"/>
              <a:t>SubLevel</a:t>
            </a:r>
            <a:r>
              <a:rPr lang="en-US" dirty="0"/>
              <a:t>: Optional parameter that describes a connected sub-cache</a:t>
            </a:r>
          </a:p>
          <a:p>
            <a:pPr lvl="2"/>
            <a:r>
              <a:rPr lang="en-US" dirty="0"/>
              <a:t>The L2 would be a sublevel from L1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34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118D4-3EE5-624B-8A17-23E0E77AD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Architect/</a:t>
            </a:r>
            <a:r>
              <a:rPr lang="en-US" dirty="0" err="1"/>
              <a:t>CoreGen</a:t>
            </a:r>
            <a:r>
              <a:rPr lang="en-US" dirty="0"/>
              <a:t> Libraries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639C65-DD6D-D847-ADD3-8A3F05826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198812" cy="444199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txBody>
          <a:bodyPr anchor="ctr"/>
          <a:lstStyle/>
          <a:p>
            <a:pPr algn="ctr"/>
            <a:r>
              <a:rPr lang="en-US" dirty="0" err="1"/>
              <a:t>libCoreGenBackend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444916-D665-0B42-8FB8-6D5FFEEC8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292049"/>
            <a:ext cx="3198812" cy="3897614"/>
          </a:xfrm>
          <a:ln>
            <a:solidFill>
              <a:schemeClr val="tx1"/>
            </a:solidFill>
          </a:ln>
        </p:spPr>
        <p:txBody>
          <a:bodyPr>
            <a:normAutofit fontScale="85000" lnSpcReduction="10000"/>
          </a:bodyPr>
          <a:lstStyle/>
          <a:p>
            <a:r>
              <a:rPr lang="en-US" dirty="0"/>
              <a:t>C++ library that serves as the primary library interface to </a:t>
            </a:r>
            <a:r>
              <a:rPr lang="en-US" dirty="0" err="1"/>
              <a:t>CoreGen</a:t>
            </a:r>
            <a:endParaRPr lang="en-US" dirty="0"/>
          </a:p>
          <a:p>
            <a:r>
              <a:rPr lang="en-US" dirty="0"/>
              <a:t>Handles are </a:t>
            </a:r>
            <a:r>
              <a:rPr lang="en-US" dirty="0" err="1"/>
              <a:t>CoreGen</a:t>
            </a:r>
            <a:r>
              <a:rPr lang="en-US" dirty="0"/>
              <a:t> IR reading/writing</a:t>
            </a:r>
          </a:p>
          <a:p>
            <a:r>
              <a:rPr lang="en-US" dirty="0"/>
              <a:t>Handles the pass infrastructure</a:t>
            </a:r>
          </a:p>
          <a:p>
            <a:r>
              <a:rPr lang="en-US" dirty="0"/>
              <a:t>Utilizes </a:t>
            </a:r>
            <a:r>
              <a:rPr lang="en-US" dirty="0" err="1"/>
              <a:t>libyaml-cpp</a:t>
            </a:r>
            <a:r>
              <a:rPr lang="en-US" dirty="0"/>
              <a:t> for reading/writing IR in </a:t>
            </a:r>
            <a:r>
              <a:rPr lang="en-US" i="1" dirty="0" err="1"/>
              <a:t>Yaml</a:t>
            </a:r>
            <a:r>
              <a:rPr lang="en-US" dirty="0"/>
              <a:t> 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C8BA6-EAAF-2B41-AD26-C042AA47A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628A8A9-91A3-FA44-BD11-FE78FB39CD93}"/>
              </a:ext>
            </a:extLst>
          </p:cNvPr>
          <p:cNvSpPr txBox="1">
            <a:spLocks/>
          </p:cNvSpPr>
          <p:nvPr/>
        </p:nvSpPr>
        <p:spPr>
          <a:xfrm>
            <a:off x="4340869" y="1681163"/>
            <a:ext cx="3198812" cy="44419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libCoreGenCodegen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883C65-8030-C34C-8D6C-A5527ABEF326}"/>
              </a:ext>
            </a:extLst>
          </p:cNvPr>
          <p:cNvSpPr txBox="1">
            <a:spLocks/>
          </p:cNvSpPr>
          <p:nvPr/>
        </p:nvSpPr>
        <p:spPr>
          <a:xfrm>
            <a:off x="4340869" y="2292049"/>
            <a:ext cx="3198812" cy="389761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Handles code generation for IR to Chisel translation</a:t>
            </a:r>
          </a:p>
          <a:p>
            <a:r>
              <a:rPr lang="en-US" dirty="0"/>
              <a:t>Handles code generation for IR to LLVM compiler backend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061BA56-1EEE-0746-A598-C8216AC117C0}"/>
              </a:ext>
            </a:extLst>
          </p:cNvPr>
          <p:cNvSpPr txBox="1">
            <a:spLocks/>
          </p:cNvSpPr>
          <p:nvPr/>
        </p:nvSpPr>
        <p:spPr>
          <a:xfrm>
            <a:off x="7841950" y="1681163"/>
            <a:ext cx="3198812" cy="44419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libSCComp</a:t>
            </a:r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EB8B6850-A832-1A4C-A615-4E5170109148}"/>
              </a:ext>
            </a:extLst>
          </p:cNvPr>
          <p:cNvSpPr txBox="1">
            <a:spLocks/>
          </p:cNvSpPr>
          <p:nvPr/>
        </p:nvSpPr>
        <p:spPr>
          <a:xfrm>
            <a:off x="7841950" y="2292049"/>
            <a:ext cx="3198812" cy="389761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Implements the </a:t>
            </a:r>
            <a:r>
              <a:rPr lang="en-US" dirty="0" err="1"/>
              <a:t>StoneCutter</a:t>
            </a:r>
            <a:r>
              <a:rPr lang="en-US" dirty="0"/>
              <a:t> language spec</a:t>
            </a:r>
          </a:p>
          <a:p>
            <a:r>
              <a:rPr lang="en-US" dirty="0"/>
              <a:t>Parser/</a:t>
            </a:r>
            <a:r>
              <a:rPr lang="en-US" dirty="0" err="1"/>
              <a:t>Lexer</a:t>
            </a:r>
            <a:r>
              <a:rPr lang="en-US" dirty="0"/>
              <a:t>/IR all utilize LLVM library interfaces</a:t>
            </a:r>
          </a:p>
          <a:p>
            <a:r>
              <a:rPr lang="en-US" dirty="0"/>
              <a:t>Code optimization performed via LLVM optimizer</a:t>
            </a:r>
          </a:p>
          <a:p>
            <a:r>
              <a:rPr lang="en-US" dirty="0"/>
              <a:t>Requires LLVM libraries</a:t>
            </a:r>
          </a:p>
          <a:p>
            <a:r>
              <a:rPr lang="en-US" dirty="0"/>
              <a:t>**we also have a command interface for the </a:t>
            </a:r>
            <a:r>
              <a:rPr lang="en-US" dirty="0" err="1"/>
              <a:t>StoneCutter</a:t>
            </a:r>
            <a:r>
              <a:rPr lang="en-US" dirty="0"/>
              <a:t> compiler</a:t>
            </a:r>
          </a:p>
        </p:txBody>
      </p:sp>
    </p:spTree>
    <p:extLst>
      <p:ext uri="{BB962C8B-B14F-4D97-AF65-F5344CB8AC3E}">
        <p14:creationId xmlns:p14="http://schemas.microsoft.com/office/powerpoint/2010/main" val="428862534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8: Define a cache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45375" cy="395014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Notes on cache configuration</a:t>
            </a:r>
          </a:p>
          <a:p>
            <a:pPr lvl="1"/>
            <a:r>
              <a:rPr lang="en-US" dirty="0"/>
              <a:t>The dependence infrastructure in </a:t>
            </a:r>
            <a:r>
              <a:rPr lang="en-US" dirty="0" err="1"/>
              <a:t>CoreGen</a:t>
            </a:r>
            <a:r>
              <a:rPr lang="en-US" dirty="0"/>
              <a:t> derives local versus shared caches</a:t>
            </a:r>
          </a:p>
          <a:p>
            <a:pPr lvl="1"/>
            <a:r>
              <a:rPr lang="en-US" dirty="0"/>
              <a:t>Caches are not required to be homogeneous between layers</a:t>
            </a:r>
          </a:p>
          <a:p>
            <a:pPr lvl="1"/>
            <a:r>
              <a:rPr lang="en-US" dirty="0"/>
              <a:t>Designs can contain an unlimited number of caching layers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/LEVEL1/Step8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051403" y="1690688"/>
            <a:ext cx="289367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Caches:</a:t>
            </a:r>
          </a:p>
          <a:p>
            <a:r>
              <a:rPr lang="en-US" dirty="0">
                <a:solidFill>
                  <a:schemeClr val="tx1"/>
                </a:solidFill>
              </a:rPr>
              <a:t>  - Cache: Core0.L1.cache</a:t>
            </a:r>
          </a:p>
          <a:p>
            <a:r>
              <a:rPr lang="en-US" dirty="0">
                <a:solidFill>
                  <a:schemeClr val="tx1"/>
                </a:solidFill>
              </a:rPr>
              <a:t>    Sets: 2</a:t>
            </a:r>
          </a:p>
          <a:p>
            <a:r>
              <a:rPr lang="en-US" dirty="0">
                <a:solidFill>
                  <a:schemeClr val="tx1"/>
                </a:solidFill>
              </a:rPr>
              <a:t>    Ways: 8</a:t>
            </a: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SubLevel</a:t>
            </a:r>
            <a:r>
              <a:rPr lang="en-US" dirty="0">
                <a:solidFill>
                  <a:schemeClr val="tx1"/>
                </a:solidFill>
              </a:rPr>
              <a:t>: Core0.L2.cache</a:t>
            </a:r>
          </a:p>
          <a:p>
            <a:r>
              <a:rPr lang="en-US" dirty="0">
                <a:solidFill>
                  <a:schemeClr val="tx1"/>
                </a:solidFill>
              </a:rPr>
              <a:t>  - Cache: Core0.L2.cache</a:t>
            </a:r>
          </a:p>
          <a:p>
            <a:r>
              <a:rPr lang="en-US" dirty="0">
                <a:solidFill>
                  <a:schemeClr val="tx1"/>
                </a:solidFill>
              </a:rPr>
              <a:t>     Sets: 4</a:t>
            </a:r>
          </a:p>
          <a:p>
            <a:r>
              <a:rPr lang="en-US" dirty="0">
                <a:solidFill>
                  <a:schemeClr val="tx1"/>
                </a:solidFill>
              </a:rPr>
              <a:t>     Ways: 8</a:t>
            </a:r>
          </a:p>
          <a:p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 err="1">
                <a:solidFill>
                  <a:schemeClr val="tx1"/>
                </a:solidFill>
              </a:rPr>
              <a:t>SubLevel</a:t>
            </a:r>
            <a:r>
              <a:rPr lang="en-US" dirty="0">
                <a:solidFill>
                  <a:schemeClr val="tx1"/>
                </a:solidFill>
              </a:rPr>
              <a:t>: Shared.L3.cache</a:t>
            </a:r>
          </a:p>
          <a:p>
            <a:r>
              <a:rPr lang="en-US" dirty="0">
                <a:solidFill>
                  <a:schemeClr val="tx1"/>
                </a:solidFill>
              </a:rPr>
              <a:t>  - Cache: Shared.L3.cache</a:t>
            </a:r>
          </a:p>
          <a:p>
            <a:r>
              <a:rPr lang="en-US" dirty="0">
                <a:solidFill>
                  <a:schemeClr val="tx1"/>
                </a:solidFill>
              </a:rPr>
              <a:t>     Sets: 2</a:t>
            </a:r>
          </a:p>
          <a:p>
            <a:r>
              <a:rPr lang="en-US" dirty="0">
                <a:solidFill>
                  <a:schemeClr val="tx1"/>
                </a:solidFill>
              </a:rPr>
              <a:t>     Ways: 8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22C8932-F701-8048-B05B-7360370BBD20}"/>
              </a:ext>
            </a:extLst>
          </p:cNvPr>
          <p:cNvGrpSpPr/>
          <p:nvPr/>
        </p:nvGrpSpPr>
        <p:grpSpPr>
          <a:xfrm>
            <a:off x="5011837" y="2180220"/>
            <a:ext cx="3611304" cy="2718504"/>
            <a:chOff x="5011837" y="2652149"/>
            <a:chExt cx="3611304" cy="2718504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D403104-F55A-584A-881D-254FD3F814BE}"/>
                </a:ext>
              </a:extLst>
            </p:cNvPr>
            <p:cNvCxnSpPr>
              <a:cxnSpLocks/>
              <a:endCxn id="23" idx="2"/>
            </p:cNvCxnSpPr>
            <p:nvPr/>
          </p:nvCxnSpPr>
          <p:spPr>
            <a:xfrm flipV="1">
              <a:off x="7731889" y="4416515"/>
              <a:ext cx="2" cy="466382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F488A6F-5A58-D442-AB9A-91DFD763B482}"/>
                </a:ext>
              </a:extLst>
            </p:cNvPr>
            <p:cNvCxnSpPr>
              <a:cxnSpLocks/>
              <a:endCxn id="10" idx="2"/>
            </p:cNvCxnSpPr>
            <p:nvPr/>
          </p:nvCxnSpPr>
          <p:spPr>
            <a:xfrm flipV="1">
              <a:off x="5903087" y="4416515"/>
              <a:ext cx="2" cy="466382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A5F0628-7AAE-6642-ABC8-C09EF77B8DA0}"/>
                </a:ext>
              </a:extLst>
            </p:cNvPr>
            <p:cNvSpPr/>
            <p:nvPr/>
          </p:nvSpPr>
          <p:spPr>
            <a:xfrm>
              <a:off x="5011838" y="4560425"/>
              <a:ext cx="3576577" cy="81022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Shared.L3.cache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0FFBD77-1B4A-2A41-A92B-88747D97A60F}"/>
                </a:ext>
              </a:extLst>
            </p:cNvPr>
            <p:cNvSpPr/>
            <p:nvPr/>
          </p:nvSpPr>
          <p:spPr>
            <a:xfrm>
              <a:off x="5011838" y="3606287"/>
              <a:ext cx="1782501" cy="81022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Core0.L2.cache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53F9779-DE32-B146-AD9A-9AD179A6570A}"/>
                </a:ext>
              </a:extLst>
            </p:cNvPr>
            <p:cNvSpPr/>
            <p:nvPr/>
          </p:nvSpPr>
          <p:spPr>
            <a:xfrm>
              <a:off x="5011837" y="2652149"/>
              <a:ext cx="1782501" cy="81022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Core0.L1.cache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EB40D42-12E7-514F-AE0F-2D37DB13A916}"/>
                </a:ext>
              </a:extLst>
            </p:cNvPr>
            <p:cNvCxnSpPr>
              <a:cxnSpLocks/>
              <a:stCxn id="11" idx="2"/>
              <a:endCxn id="10" idx="0"/>
            </p:cNvCxnSpPr>
            <p:nvPr/>
          </p:nvCxnSpPr>
          <p:spPr>
            <a:xfrm>
              <a:off x="5903088" y="3462377"/>
              <a:ext cx="1" cy="14391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5406B05-E15D-294D-B51A-8F483CEDBEA7}"/>
                </a:ext>
              </a:extLst>
            </p:cNvPr>
            <p:cNvSpPr/>
            <p:nvPr/>
          </p:nvSpPr>
          <p:spPr>
            <a:xfrm>
              <a:off x="6840640" y="3606287"/>
              <a:ext cx="1782501" cy="81022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Core1.L2.cache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F15B15D-F648-FA43-AE1A-5AB4C8C175E7}"/>
                </a:ext>
              </a:extLst>
            </p:cNvPr>
            <p:cNvSpPr/>
            <p:nvPr/>
          </p:nvSpPr>
          <p:spPr>
            <a:xfrm>
              <a:off x="6840639" y="2652149"/>
              <a:ext cx="1782501" cy="81022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Core1.L1.cache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D4AFE95-4AE4-9C49-8EBB-2E7B460D55C7}"/>
                </a:ext>
              </a:extLst>
            </p:cNvPr>
            <p:cNvCxnSpPr>
              <a:cxnSpLocks/>
              <a:stCxn id="24" idx="2"/>
              <a:endCxn id="23" idx="0"/>
            </p:cNvCxnSpPr>
            <p:nvPr/>
          </p:nvCxnSpPr>
          <p:spPr>
            <a:xfrm>
              <a:off x="7731890" y="3462377"/>
              <a:ext cx="1" cy="14391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500724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8: Define a cache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Executing the </a:t>
            </a:r>
            <a:r>
              <a:rPr lang="en-US" dirty="0" err="1"/>
              <a:t>cgcli</a:t>
            </a:r>
            <a:r>
              <a:rPr lang="en-US" dirty="0"/>
              <a:t> passes against our design in Step 8 will uncover dangling nodes and dangling regions</a:t>
            </a:r>
          </a:p>
          <a:p>
            <a:r>
              <a:rPr lang="en-US" dirty="0"/>
              <a:t>Our caches are not yet connected to cores!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/LEVEL1/Step8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A3FF8-1D25-C248-A06F-8BA5785914A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9000" y="2222862"/>
            <a:ext cx="4497663" cy="3545328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D78E93A1-24EE-8344-B2E6-0FBAFE2FB8B7}"/>
              </a:ext>
            </a:extLst>
          </p:cNvPr>
          <p:cNvSpPr/>
          <p:nvPr/>
        </p:nvSpPr>
        <p:spPr>
          <a:xfrm>
            <a:off x="9196663" y="4543912"/>
            <a:ext cx="1071418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920BFA-1C25-FA49-AB4A-6E06DD66F000}"/>
              </a:ext>
            </a:extLst>
          </p:cNvPr>
          <p:cNvSpPr txBox="1"/>
          <p:nvPr/>
        </p:nvSpPr>
        <p:spPr>
          <a:xfrm>
            <a:off x="10268081" y="4439320"/>
            <a:ext cx="150552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Failed Analysis Passes</a:t>
            </a:r>
          </a:p>
        </p:txBody>
      </p:sp>
    </p:spTree>
    <p:extLst>
      <p:ext uri="{BB962C8B-B14F-4D97-AF65-F5344CB8AC3E}">
        <p14:creationId xmlns:p14="http://schemas.microsoft.com/office/powerpoint/2010/main" val="245105001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9: Define a core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38914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Now that we have a cache (or cache hierarchy), lets define a core</a:t>
            </a:r>
          </a:p>
          <a:p>
            <a:r>
              <a:rPr lang="en-US" dirty="0"/>
              <a:t>Cores are containers that include lower-level modules and data/control paths</a:t>
            </a:r>
          </a:p>
          <a:p>
            <a:r>
              <a:rPr lang="en-US" dirty="0"/>
              <a:t>Cores implement an instruction set with a set of register classes</a:t>
            </a:r>
          </a:p>
          <a:p>
            <a:pPr lvl="1"/>
            <a:r>
              <a:rPr lang="en-US" dirty="0"/>
              <a:t>The register sharing attributes are defined by the individual registers</a:t>
            </a:r>
          </a:p>
          <a:p>
            <a:r>
              <a:rPr lang="en-US" dirty="0"/>
              <a:t>Cores can also enable symmetric multi-threading (SMT) by specifying multiple “</a:t>
            </a:r>
            <a:r>
              <a:rPr lang="en-US" dirty="0" err="1"/>
              <a:t>ThreadUnits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The default is ‘1’ if unspecified</a:t>
            </a:r>
          </a:p>
          <a:p>
            <a:r>
              <a:rPr lang="en-US" dirty="0"/>
              <a:t>Define a </a:t>
            </a:r>
            <a:r>
              <a:rPr lang="en-US" i="1" u="sng" dirty="0"/>
              <a:t>Cores</a:t>
            </a:r>
            <a:r>
              <a:rPr lang="en-US" dirty="0"/>
              <a:t> node block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/LEVEL1/Step9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248172" y="1690688"/>
            <a:ext cx="2696901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Cores:</a:t>
            </a:r>
          </a:p>
          <a:p>
            <a:r>
              <a:rPr lang="en-US" dirty="0">
                <a:solidFill>
                  <a:schemeClr val="tx1"/>
                </a:solidFill>
              </a:rPr>
              <a:t>  - Core: core0</a:t>
            </a: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ThreadUnits</a:t>
            </a:r>
            <a:r>
              <a:rPr lang="en-US" dirty="0">
                <a:solidFill>
                  <a:schemeClr val="tx1"/>
                </a:solidFill>
              </a:rPr>
              <a:t>: 1</a:t>
            </a:r>
          </a:p>
          <a:p>
            <a:r>
              <a:rPr lang="en-US" dirty="0">
                <a:solidFill>
                  <a:schemeClr val="tx1"/>
                </a:solidFill>
              </a:rPr>
              <a:t>    Cache: Core0.L1.cache</a:t>
            </a: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RegisterClasses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RegClass</a:t>
            </a:r>
            <a:r>
              <a:rPr lang="en-US" dirty="0">
                <a:solidFill>
                  <a:schemeClr val="tx1"/>
                </a:solidFill>
              </a:rPr>
              <a:t>: GPR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RegClass</a:t>
            </a:r>
            <a:r>
              <a:rPr lang="en-US" dirty="0">
                <a:solidFill>
                  <a:schemeClr val="tx1"/>
                </a:solidFill>
              </a:rPr>
              <a:t>: CTRL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7A2CAD1-B5D4-0948-91C2-E37D8F531408}"/>
              </a:ext>
            </a:extLst>
          </p:cNvPr>
          <p:cNvSpPr txBox="1">
            <a:spLocks/>
          </p:cNvSpPr>
          <p:nvPr/>
        </p:nvSpPr>
        <p:spPr>
          <a:xfrm>
            <a:off x="4977114" y="1882726"/>
            <a:ext cx="4138914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Parameters:</a:t>
            </a:r>
          </a:p>
          <a:p>
            <a:pPr lvl="1"/>
            <a:r>
              <a:rPr lang="en-US" i="1" u="sng" dirty="0"/>
              <a:t>Core</a:t>
            </a:r>
            <a:r>
              <a:rPr lang="en-US" dirty="0"/>
              <a:t>: Name of the respective core.  Must be unique</a:t>
            </a:r>
          </a:p>
          <a:p>
            <a:pPr lvl="1"/>
            <a:r>
              <a:rPr lang="en-US" i="1" u="sng" dirty="0" err="1"/>
              <a:t>ThreadUnits</a:t>
            </a:r>
            <a:r>
              <a:rPr lang="en-US" dirty="0"/>
              <a:t>: The number of symmetric thread units within the core</a:t>
            </a:r>
          </a:p>
          <a:p>
            <a:pPr lvl="1"/>
            <a:r>
              <a:rPr lang="en-US" i="1" u="sng" dirty="0"/>
              <a:t>Cache</a:t>
            </a:r>
            <a:r>
              <a:rPr lang="en-US" dirty="0"/>
              <a:t>: The connected cache hierarchy (usually L1)</a:t>
            </a:r>
          </a:p>
          <a:p>
            <a:pPr lvl="2"/>
            <a:r>
              <a:rPr lang="en-US" dirty="0"/>
              <a:t>This is technically optional, but definitely useful for at least instruction cache space</a:t>
            </a:r>
          </a:p>
          <a:p>
            <a:pPr lvl="1"/>
            <a:r>
              <a:rPr lang="en-US" i="1" u="sng" dirty="0"/>
              <a:t>ISA</a:t>
            </a:r>
            <a:r>
              <a:rPr lang="en-US" dirty="0"/>
              <a:t>: Links the respective instruction set to be utilized by the core</a:t>
            </a:r>
          </a:p>
          <a:p>
            <a:pPr lvl="1"/>
            <a:r>
              <a:rPr lang="en-US" i="1" u="sng" dirty="0" err="1"/>
              <a:t>RegisterClasses</a:t>
            </a:r>
            <a:r>
              <a:rPr lang="en-US" dirty="0"/>
              <a:t>: List of register classes required to implement the ISA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0407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9: Define a core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Lets verify our work thus far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One failure</a:t>
            </a:r>
          </a:p>
          <a:p>
            <a:pPr lvl="1"/>
            <a:r>
              <a:rPr lang="en-US" i="1" dirty="0" err="1"/>
              <a:t>CoreSafetyPass</a:t>
            </a:r>
            <a:endParaRPr lang="en-US" i="1" dirty="0"/>
          </a:p>
          <a:p>
            <a:pPr lvl="2"/>
            <a:r>
              <a:rPr lang="en-US" dirty="0"/>
              <a:t>Identified our core that is not connected to an SoC!</a:t>
            </a:r>
          </a:p>
          <a:p>
            <a:pPr lvl="2"/>
            <a:r>
              <a:rPr lang="en-US" dirty="0"/>
              <a:t>This is fine for extension and module projects</a:t>
            </a:r>
          </a:p>
          <a:p>
            <a:pPr lvl="2"/>
            <a:r>
              <a:rPr lang="en-US" dirty="0"/>
              <a:t>For SoC projects, we need a top-level SoC container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/LEVEL1/Step9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3D5E0D-9E8B-3E47-ADDE-0CDFDA7A094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9000" y="2157070"/>
            <a:ext cx="4317148" cy="29567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A7EF25-7639-0049-9E58-0598C7EA7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0" y="5189723"/>
            <a:ext cx="5788547" cy="58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280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10: Define an SoC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395014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final step is to define a top-level system-on-chip (SoC) container</a:t>
            </a:r>
          </a:p>
          <a:p>
            <a:pPr lvl="1"/>
            <a:r>
              <a:rPr lang="en-US" dirty="0"/>
              <a:t>Generally only utilized in “</a:t>
            </a:r>
            <a:r>
              <a:rPr lang="en-US" dirty="0" err="1"/>
              <a:t>soc</a:t>
            </a:r>
            <a:r>
              <a:rPr lang="en-US" dirty="0"/>
              <a:t>” designs</a:t>
            </a:r>
          </a:p>
          <a:p>
            <a:pPr lvl="1"/>
            <a:r>
              <a:rPr lang="en-US" dirty="0"/>
              <a:t>Generally only one SoC per design</a:t>
            </a:r>
          </a:p>
          <a:p>
            <a:r>
              <a:rPr lang="en-US" dirty="0"/>
              <a:t>Define a </a:t>
            </a:r>
            <a:r>
              <a:rPr lang="en-US" i="1" u="sng" dirty="0" err="1"/>
              <a:t>Socs</a:t>
            </a:r>
            <a:r>
              <a:rPr lang="en-US" dirty="0"/>
              <a:t> node block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i="1" u="sng" dirty="0" err="1"/>
              <a:t>Soc</a:t>
            </a:r>
            <a:r>
              <a:rPr lang="en-US" dirty="0"/>
              <a:t>: Defines the name of the top-level SoC container</a:t>
            </a:r>
          </a:p>
          <a:p>
            <a:pPr lvl="1"/>
            <a:r>
              <a:rPr lang="en-US" i="1" u="sng" dirty="0"/>
              <a:t>Cores</a:t>
            </a:r>
            <a:r>
              <a:rPr lang="en-US" dirty="0"/>
              <a:t>: Defines the cores that are contained within the SoC (from Step 9)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/LEVEL1/Step10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66A007-D786-E84C-8A37-7ABBEF2F0125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Socs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Soc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BasicRISC.soc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Cores: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Core: core0</a:t>
            </a:r>
          </a:p>
        </p:txBody>
      </p:sp>
    </p:spTree>
    <p:extLst>
      <p:ext uri="{BB962C8B-B14F-4D97-AF65-F5344CB8AC3E}">
        <p14:creationId xmlns:p14="http://schemas.microsoft.com/office/powerpoint/2010/main" val="66087273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10: Define an SoC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Now that everything is defined, lets run the tools and check for issues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Everything passes!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/LEVEL1/Step10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82BC33-F94E-9949-A86A-6AA843EF6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999" y="2176803"/>
            <a:ext cx="4577881" cy="359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220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10: Define an SoC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/LEVEL1/Step10</a:t>
            </a:r>
            <a:endParaRPr lang="en-US" b="1" i="1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FB9FCA-917F-9141-A9F9-819E5DBA195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5528840" y="-2002113"/>
            <a:ext cx="1134319" cy="1199654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008F910-0FBD-AF4C-8B61-A4C063FCC2CC}"/>
              </a:ext>
            </a:extLst>
          </p:cNvPr>
          <p:cNvSpPr/>
          <p:nvPr/>
        </p:nvSpPr>
        <p:spPr>
          <a:xfrm>
            <a:off x="4064642" y="1551704"/>
            <a:ext cx="4062714" cy="15047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Our fully encapsulated design with all the encodings expanded in the dependence graph!</a:t>
            </a:r>
          </a:p>
        </p:txBody>
      </p:sp>
    </p:spTree>
    <p:extLst>
      <p:ext uri="{BB962C8B-B14F-4D97-AF65-F5344CB8AC3E}">
        <p14:creationId xmlns:p14="http://schemas.microsoft.com/office/powerpoint/2010/main" val="5166234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76BE-D3A2-E84F-B294-72DD66AC5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C7047C-458B-8545-A383-FD2E35B1A5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do I find more info?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591848-AA9D-B04F-AEDB-EDF700EBA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31347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1948FB5-3EEF-DF44-B37D-B198B0F9F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Links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5D9A59-F8F3-6943-AEFC-3134E706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Architect Public Web</a:t>
            </a:r>
          </a:p>
          <a:p>
            <a:pPr lvl="1"/>
            <a:r>
              <a:rPr lang="en-US" dirty="0">
                <a:hlinkClick r:id="rId2"/>
              </a:rPr>
              <a:t>http://www.systemarchitect.tech/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Documentation</a:t>
            </a:r>
          </a:p>
          <a:p>
            <a:pPr lvl="1"/>
            <a:r>
              <a:rPr lang="en-US" dirty="0"/>
              <a:t>Latest IR Specification:</a:t>
            </a:r>
          </a:p>
          <a:p>
            <a:pPr lvl="2"/>
            <a:r>
              <a:rPr lang="en-US" dirty="0">
                <a:hlinkClick r:id="rId3"/>
              </a:rPr>
              <a:t>http://www.systemarchitect.tech/index.php/coregenirspec/</a:t>
            </a:r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Tutorials</a:t>
            </a:r>
          </a:p>
          <a:p>
            <a:pPr lvl="1"/>
            <a:r>
              <a:rPr lang="en-US" dirty="0">
                <a:hlinkClick r:id="rId4"/>
              </a:rPr>
              <a:t>http://www.systemarchitect.tech/index.php/tutorials/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https://github.com/opensocsysarch/CoreGenTutorials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18FB87-5039-CC4A-9F56-88AA23757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5218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50769-97F0-2745-928F-F2E4EC3F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AEA14-6A08-8B41-BEA6-1A8F4E954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Main source code hosted on </a:t>
            </a:r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pPr lvl="1"/>
            <a:r>
              <a:rPr lang="en-US" dirty="0">
                <a:hlinkClick r:id="rId2"/>
              </a:rPr>
              <a:t>https://github.com/opensocsysarch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CoreGen</a:t>
            </a:r>
            <a:r>
              <a:rPr lang="en-US" dirty="0"/>
              <a:t> Infrastructure</a:t>
            </a:r>
          </a:p>
          <a:p>
            <a:pPr lvl="1"/>
            <a:r>
              <a:rPr lang="en-US" dirty="0">
                <a:hlinkClick r:id="rId3"/>
              </a:rPr>
              <a:t>https://github.com/opensocsysarch/CoreGen</a:t>
            </a:r>
            <a:endParaRPr lang="en-US" dirty="0"/>
          </a:p>
          <a:p>
            <a:r>
              <a:rPr lang="en-US" dirty="0" err="1"/>
              <a:t>CoreGenPortal</a:t>
            </a:r>
            <a:r>
              <a:rPr lang="en-US" dirty="0"/>
              <a:t> GUI</a:t>
            </a:r>
          </a:p>
          <a:p>
            <a:pPr lvl="1"/>
            <a:r>
              <a:rPr lang="en-US" dirty="0">
                <a:hlinkClick r:id="rId4"/>
              </a:rPr>
              <a:t>https://github.com/opensocsysarch/CoreGenPortal</a:t>
            </a:r>
            <a:endParaRPr lang="en-US" dirty="0"/>
          </a:p>
          <a:p>
            <a:r>
              <a:rPr lang="en-US" dirty="0" err="1"/>
              <a:t>CoreGen</a:t>
            </a:r>
            <a:r>
              <a:rPr lang="en-US" dirty="0"/>
              <a:t> IR Spec</a:t>
            </a:r>
          </a:p>
          <a:p>
            <a:pPr lvl="1"/>
            <a:r>
              <a:rPr lang="en-US" dirty="0">
                <a:hlinkClick r:id="rId5"/>
              </a:rPr>
              <a:t>https://github.com/opensocsysarch/CoreGenIRSpec</a:t>
            </a:r>
            <a:endParaRPr lang="en-US" dirty="0"/>
          </a:p>
          <a:p>
            <a:r>
              <a:rPr lang="en-US" dirty="0"/>
              <a:t>System Architect Weekly Development Releases</a:t>
            </a:r>
          </a:p>
          <a:p>
            <a:pPr lvl="1"/>
            <a:r>
              <a:rPr lang="en-US" dirty="0">
                <a:hlinkClick r:id="rId6"/>
              </a:rPr>
              <a:t>https://github.com/opensocsysarch/SystemArchitectRelease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0B9653-E78F-5542-8508-8D38C40E5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868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B2382-2B51-134B-B0FC-5C0B04ECA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Graphical Interface: </a:t>
            </a:r>
            <a:r>
              <a:rPr lang="en-US" i="1" dirty="0" err="1"/>
              <a:t>CoreGenPortal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D3F0C-885E-544C-9203-054CA083414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CoreGenPortal</a:t>
            </a:r>
            <a:r>
              <a:rPr lang="en-US" dirty="0"/>
              <a:t> is the primary graphical interface within System Architect</a:t>
            </a:r>
          </a:p>
          <a:p>
            <a:r>
              <a:rPr lang="en-US" dirty="0"/>
              <a:t>Written in C++</a:t>
            </a:r>
          </a:p>
          <a:p>
            <a:r>
              <a:rPr lang="en-US" dirty="0"/>
              <a:t>Graphics are handled via </a:t>
            </a:r>
            <a:r>
              <a:rPr lang="en-US" dirty="0" err="1"/>
              <a:t>wxWidgets</a:t>
            </a:r>
            <a:endParaRPr lang="en-US" dirty="0"/>
          </a:p>
          <a:p>
            <a:pPr lvl="1"/>
            <a:r>
              <a:rPr lang="en-US" dirty="0"/>
              <a:t>Currently cross platform support for Linux (Ubuntu, CentOS) and Mac OSX</a:t>
            </a:r>
          </a:p>
          <a:p>
            <a:r>
              <a:rPr lang="en-US" dirty="0"/>
              <a:t>Use cases</a:t>
            </a:r>
          </a:p>
          <a:p>
            <a:pPr lvl="1"/>
            <a:r>
              <a:rPr lang="en-US" dirty="0"/>
              <a:t>For those seeking a development environment that resembles traditional IDE’s</a:t>
            </a:r>
          </a:p>
          <a:p>
            <a:pPr lvl="1"/>
            <a:r>
              <a:rPr lang="en-US" dirty="0"/>
              <a:t>For those unfamiliar/uncomfortable with command line tools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B8FBF-75C9-8C47-8E53-D3CCB9C28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23624F-5188-7740-B6DF-4740812E3E2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87439" y="1690688"/>
            <a:ext cx="5381410" cy="405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5902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2A3D5-86A8-3142-97A2-C58F00BA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FDAAA-4885-6A45-BD11-4180A1F5C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Issues should be submitted through the respective </a:t>
            </a:r>
            <a:r>
              <a:rPr lang="en-US" dirty="0" err="1"/>
              <a:t>Github</a:t>
            </a:r>
            <a:r>
              <a:rPr lang="en-US" dirty="0"/>
              <a:t> issues pages (see source code links)</a:t>
            </a:r>
          </a:p>
          <a:p>
            <a:endParaRPr lang="en-US" dirty="0"/>
          </a:p>
          <a:p>
            <a:r>
              <a:rPr lang="en-US" dirty="0"/>
              <a:t>Mailing Lists:</a:t>
            </a:r>
          </a:p>
          <a:p>
            <a:pPr lvl="1"/>
            <a:r>
              <a:rPr lang="en-US" dirty="0">
                <a:hlinkClick r:id="rId2"/>
              </a:rPr>
              <a:t>http://www.systemarchitect.tech/index.php/lists/</a:t>
            </a:r>
            <a:endParaRPr lang="en-US" dirty="0"/>
          </a:p>
          <a:p>
            <a:endParaRPr lang="en-US" dirty="0"/>
          </a:p>
          <a:p>
            <a:r>
              <a:rPr lang="en-US" dirty="0"/>
              <a:t>Direct developer contacts</a:t>
            </a:r>
          </a:p>
          <a:p>
            <a:pPr lvl="1"/>
            <a:r>
              <a:rPr lang="en-US" dirty="0"/>
              <a:t>John Leidel: </a:t>
            </a:r>
            <a:r>
              <a:rPr lang="en-US" dirty="0" err="1"/>
              <a:t>jleidel</a:t>
            </a:r>
            <a:r>
              <a:rPr lang="en-US" dirty="0"/>
              <a:t>&lt;at&gt;</a:t>
            </a:r>
            <a:r>
              <a:rPr lang="en-US" dirty="0" err="1"/>
              <a:t>tactcomplabs</a:t>
            </a:r>
            <a:r>
              <a:rPr lang="en-US" dirty="0"/>
              <a:t>&lt;dot&gt;com</a:t>
            </a:r>
          </a:p>
          <a:p>
            <a:pPr lvl="1"/>
            <a:r>
              <a:rPr lang="en-US" dirty="0"/>
              <a:t>Frank Conlon: </a:t>
            </a:r>
            <a:r>
              <a:rPr lang="en-US" dirty="0" err="1"/>
              <a:t>fconlon</a:t>
            </a:r>
            <a:r>
              <a:rPr lang="en-US" dirty="0"/>
              <a:t>&lt;at&gt;</a:t>
            </a:r>
            <a:r>
              <a:rPr lang="en-US" dirty="0" err="1"/>
              <a:t>tactcomplabs</a:t>
            </a:r>
            <a:r>
              <a:rPr lang="en-US" dirty="0"/>
              <a:t>&lt;dot&gt;com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F6E9E-A760-FA42-BDFE-1396EC575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828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B2382-2B51-134B-B0FC-5C0B04ECA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Interface: </a:t>
            </a:r>
            <a:r>
              <a:rPr lang="en-US" i="1" dirty="0" err="1"/>
              <a:t>cgcli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D3F0C-885E-544C-9203-054CA083414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Simple, concise command line interface to drive</a:t>
            </a:r>
          </a:p>
          <a:p>
            <a:pPr lvl="1"/>
            <a:r>
              <a:rPr lang="en-US" dirty="0"/>
              <a:t>Drives all verification passes</a:t>
            </a:r>
          </a:p>
          <a:p>
            <a:pPr lvl="1"/>
            <a:r>
              <a:rPr lang="en-US" dirty="0"/>
              <a:t>Drives all code generation facilities</a:t>
            </a:r>
          </a:p>
          <a:p>
            <a:r>
              <a:rPr lang="en-US" dirty="0"/>
              <a:t>Use cases:</a:t>
            </a:r>
          </a:p>
          <a:p>
            <a:pPr lvl="1"/>
            <a:r>
              <a:rPr lang="en-US" dirty="0"/>
              <a:t>For those who prefer to utilize the command line and write/modify IR using text editors</a:t>
            </a:r>
          </a:p>
          <a:p>
            <a:pPr lvl="1"/>
            <a:r>
              <a:rPr lang="en-US" dirty="0"/>
              <a:t>To run quick tests against IR</a:t>
            </a:r>
          </a:p>
          <a:p>
            <a:pPr lvl="1"/>
            <a:r>
              <a:rPr lang="en-US" dirty="0"/>
              <a:t>Regression/CI environments to maintain designs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B8FBF-75C9-8C47-8E53-D3CCB9C28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611C84-B4BA-4C49-BCC1-F620F760578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91564" y="1325175"/>
            <a:ext cx="4962236" cy="485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8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Info Options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07466"/>
          </a:xfrm>
        </p:spPr>
        <p:txBody>
          <a:bodyPr/>
          <a:lstStyle/>
          <a:p>
            <a:r>
              <a:rPr lang="en-US" dirty="0"/>
              <a:t>--help : Prints the help menu</a:t>
            </a:r>
          </a:p>
          <a:p>
            <a:r>
              <a:rPr lang="en-US" dirty="0"/>
              <a:t>--version : Prints the version info</a:t>
            </a:r>
          </a:p>
          <a:p>
            <a:r>
              <a:rPr lang="en-US" dirty="0"/>
              <a:t>--</a:t>
            </a:r>
            <a:r>
              <a:rPr lang="en-US" dirty="0" err="1"/>
              <a:t>coregenversion</a:t>
            </a:r>
            <a:r>
              <a:rPr lang="en-US" dirty="0"/>
              <a:t> : Prints the </a:t>
            </a:r>
            <a:r>
              <a:rPr lang="en-US" dirty="0" err="1"/>
              <a:t>CoreGen</a:t>
            </a:r>
            <a:r>
              <a:rPr lang="en-US" dirty="0"/>
              <a:t> library version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--help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--version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coregenversion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197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11044</TotalTime>
  <Words>7284</Words>
  <Application>Microsoft Macintosh PowerPoint</Application>
  <PresentationFormat>Widescreen</PresentationFormat>
  <Paragraphs>1143</Paragraphs>
  <Slides>70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4" baseType="lpstr">
      <vt:lpstr>Arial</vt:lpstr>
      <vt:lpstr>Calibri</vt:lpstr>
      <vt:lpstr>Calibri Light</vt:lpstr>
      <vt:lpstr>Office Theme</vt:lpstr>
      <vt:lpstr>Design Concepts with System Architect: Level 1</vt:lpstr>
      <vt:lpstr>Tutorial Series</vt:lpstr>
      <vt:lpstr>Overview</vt:lpstr>
      <vt:lpstr>System Architect Tool Infrastructure</vt:lpstr>
      <vt:lpstr>System Architect Tool/API Infrastructure</vt:lpstr>
      <vt:lpstr>System Architect/CoreGen Libraries</vt:lpstr>
      <vt:lpstr>Graphical Interface: CoreGenPortal</vt:lpstr>
      <vt:lpstr>Command Line Interface: cgcli</vt:lpstr>
      <vt:lpstr>CGCLI Info Options</vt:lpstr>
      <vt:lpstr>CGCLI Execution Options</vt:lpstr>
      <vt:lpstr>CGCLI Execution Options cont.</vt:lpstr>
      <vt:lpstr>CGCLI Pass Options</vt:lpstr>
      <vt:lpstr>CGCLI Pass Options cont.</vt:lpstr>
      <vt:lpstr>CGCLI Pass Failures</vt:lpstr>
      <vt:lpstr>CGCLI Pass Options cont.</vt:lpstr>
      <vt:lpstr>CGCLI Pass Options cont.</vt:lpstr>
      <vt:lpstr>CGCLI Pass Options cont.</vt:lpstr>
      <vt:lpstr>CGCLI Plugin Query</vt:lpstr>
      <vt:lpstr>Designing a Basic RISC Device</vt:lpstr>
      <vt:lpstr>Tutorial Source</vt:lpstr>
      <vt:lpstr>Tutorial Assumptions</vt:lpstr>
      <vt:lpstr>BasicRISC Core</vt:lpstr>
      <vt:lpstr>BasicRISC ISA</vt:lpstr>
      <vt:lpstr>Directly Editing CoreGen Yaml IR</vt:lpstr>
      <vt:lpstr>Ten Design Steps for Level 1</vt:lpstr>
      <vt:lpstr>Step 1: Build the Project Skeleton</vt:lpstr>
      <vt:lpstr>Step 2: Define the project information</vt:lpstr>
      <vt:lpstr>Step 2: Define the project information cont.</vt:lpstr>
      <vt:lpstr>Step 3: Define the register infrastructure</vt:lpstr>
      <vt:lpstr>Step 3: Define the register infrastructure cont.</vt:lpstr>
      <vt:lpstr>Step 3: Define the register infrastructure cont.</vt:lpstr>
      <vt:lpstr>Step 3: Register Parameters</vt:lpstr>
      <vt:lpstr>Step 3: Define the register infrastructure cont</vt:lpstr>
      <vt:lpstr>Step 3: Define the register infrastructure cont.</vt:lpstr>
      <vt:lpstr>Step 3: Define the register infrastructure cont.</vt:lpstr>
      <vt:lpstr>Step 3: Define the register infrastructure cont.</vt:lpstr>
      <vt:lpstr>Step 3: Define the register infrastructure cont.</vt:lpstr>
      <vt:lpstr>Step 3: Define the register infrastructure cont.</vt:lpstr>
      <vt:lpstr>Step 4: Define an instruction set</vt:lpstr>
      <vt:lpstr>Step 4: Define an instruction set cont.</vt:lpstr>
      <vt:lpstr>Step 4: Define an instruction set cont.</vt:lpstr>
      <vt:lpstr>Step 5: Define the instruction format(s)</vt:lpstr>
      <vt:lpstr>Step 5: Define the instruction format(s) cont.</vt:lpstr>
      <vt:lpstr>Step 5: Define the instruction format(s) cont.</vt:lpstr>
      <vt:lpstr>Step 5: Define the instruction format(s) cont.</vt:lpstr>
      <vt:lpstr>Step 5: Define the instruction format(s) (Arith.if)</vt:lpstr>
      <vt:lpstr>Step 5: Define the instruction format(s) (ReadCtrl.if)</vt:lpstr>
      <vt:lpstr>Step 5: Define the instruction format(s) (WriteCtrl.if)</vt:lpstr>
      <vt:lpstr>Step 5: Define the instruction format(s) cont.</vt:lpstr>
      <vt:lpstr>Step 5: Define the instruction format(s) cont.</vt:lpstr>
      <vt:lpstr>Step 5: Define the instruction format(s) cont.</vt:lpstr>
      <vt:lpstr>Step 6: Define the instructions</vt:lpstr>
      <vt:lpstr>Step 6: Define the instructions cont.</vt:lpstr>
      <vt:lpstr>Step 6: Define the instructions cont.</vt:lpstr>
      <vt:lpstr>Step 6: Define the instructions cont.</vt:lpstr>
      <vt:lpstr>Step 7: Define the pseudo instructions</vt:lpstr>
      <vt:lpstr>Step 7: Define the pseudo instructions cont.</vt:lpstr>
      <vt:lpstr>Step 7: Define the pseudo instructions cont.</vt:lpstr>
      <vt:lpstr>Step 8: Define a cache</vt:lpstr>
      <vt:lpstr>Step 8: Define a cache cont.</vt:lpstr>
      <vt:lpstr>Step 8: Define a cache cont.</vt:lpstr>
      <vt:lpstr>Step 9: Define a core</vt:lpstr>
      <vt:lpstr>Step 9: Define a core cont.</vt:lpstr>
      <vt:lpstr>Step 10: Define an SoC</vt:lpstr>
      <vt:lpstr>Step 10: Define an SoC cont.</vt:lpstr>
      <vt:lpstr>Step 10: Define an SoC cont.</vt:lpstr>
      <vt:lpstr>References</vt:lpstr>
      <vt:lpstr>Web Links</vt:lpstr>
      <vt:lpstr>Source Code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Concepts with System Architect</dc:title>
  <dc:creator>Leidel, John</dc:creator>
  <cp:lastModifiedBy>Kabrick, Ryan</cp:lastModifiedBy>
  <cp:revision>620</cp:revision>
  <cp:lastPrinted>2018-12-07T18:49:13Z</cp:lastPrinted>
  <dcterms:created xsi:type="dcterms:W3CDTF">2018-11-29T12:10:24Z</dcterms:created>
  <dcterms:modified xsi:type="dcterms:W3CDTF">2021-02-15T22:20:18Z</dcterms:modified>
</cp:coreProperties>
</file>